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0" r:id="rId1"/>
  </p:sldMasterIdLst>
  <p:notesMasterIdLst>
    <p:notesMasterId r:id="rId9"/>
  </p:notesMasterIdLst>
  <p:sldIdLst>
    <p:sldId id="301" r:id="rId2"/>
    <p:sldId id="289" r:id="rId3"/>
    <p:sldId id="290" r:id="rId4"/>
    <p:sldId id="291" r:id="rId5"/>
    <p:sldId id="292" r:id="rId6"/>
    <p:sldId id="294" r:id="rId7"/>
    <p:sldId id="295" r:id="rId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8223" autoAdjust="0"/>
    <p:restoredTop sz="93844" autoAdjust="0"/>
  </p:normalViewPr>
  <p:slideViewPr>
    <p:cSldViewPr snapToGrid="0" snapToObjects="1">
      <p:cViewPr>
        <p:scale>
          <a:sx n="149" d="100"/>
          <a:sy n="149" d="100"/>
        </p:scale>
        <p:origin x="1224" y="1816"/>
      </p:cViewPr>
      <p:guideLst>
        <p:guide orient="horz" pos="2160"/>
        <p:guide pos="2880"/>
      </p:guideLst>
    </p:cSldViewPr>
  </p:slideViewPr>
  <p:outlineViewPr>
    <p:cViewPr>
      <p:scale>
        <a:sx n="33" d="100"/>
        <a:sy n="33" d="100"/>
      </p:scale>
      <p:origin x="0" y="-9536"/>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70" d="100"/>
          <a:sy n="170" d="100"/>
        </p:scale>
        <p:origin x="3944" y="-1264"/>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EB7B7F48-E7DD-2F4F-910E-6D633B2F5DF6}" type="datetimeFigureOut">
              <a:rPr lang="it-IT" smtClean="0"/>
              <a:pPr/>
              <a:t>12/11/2019</a:t>
            </a:fld>
            <a:endParaRPr lang="it-IT"/>
          </a:p>
        </p:txBody>
      </p:sp>
      <p:sp>
        <p:nvSpPr>
          <p:cNvPr id="4" name="Segnaposto immagine diapositiva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6888F58F-99CD-5E40-B29C-7BE1A0CDFDB1}" type="slidenum">
              <a:rPr lang="it-IT" smtClean="0"/>
              <a:pPr/>
              <a:t>‹N›</a:t>
            </a:fld>
            <a:endParaRPr lang="it-IT"/>
          </a:p>
        </p:txBody>
      </p:sp>
    </p:spTree>
    <p:extLst>
      <p:ext uri="{BB962C8B-B14F-4D97-AF65-F5344CB8AC3E}">
        <p14:creationId xmlns:p14="http://schemas.microsoft.com/office/powerpoint/2010/main" xmlns="" val="276609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t.wikipedia.org/wiki/Distopia"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it.wikipedia.org/wiki/Margaret_Atwood"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ature.com/nature/journal/v533/n7602/full/nature17948.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La sua critica delle narrazioni disincarnate nell’ambito della letteratura cibernetica e informatica ha aperto la strada a un approccio </a:t>
            </a:r>
            <a:r>
              <a:rPr lang="it-IT" dirty="0" err="1" smtClean="0"/>
              <a:t>postumanista</a:t>
            </a:r>
            <a:r>
              <a:rPr lang="it-IT" dirty="0" smtClean="0"/>
              <a:t> radicato nelle pratiche femministe e postmoderne. </a:t>
            </a:r>
            <a:endParaRPr lang="en-GB" dirty="0"/>
          </a:p>
        </p:txBody>
      </p:sp>
      <p:sp>
        <p:nvSpPr>
          <p:cNvPr id="4" name="Segnaposto numero diapositiva 3"/>
          <p:cNvSpPr>
            <a:spLocks noGrp="1"/>
          </p:cNvSpPr>
          <p:nvPr>
            <p:ph type="sldNum" sz="quarter" idx="10"/>
          </p:nvPr>
        </p:nvSpPr>
        <p:spPr/>
        <p:txBody>
          <a:bodyPr/>
          <a:lstStyle/>
          <a:p>
            <a:fld id="{6888F58F-99CD-5E40-B29C-7BE1A0CDFDB1}" type="slidenum">
              <a:rPr lang="it-IT" smtClean="0"/>
              <a:pPr/>
              <a:t>2</a:t>
            </a:fld>
            <a:endParaRPr lang="it-IT"/>
          </a:p>
        </p:txBody>
      </p:sp>
    </p:spTree>
    <p:extLst>
      <p:ext uri="{BB962C8B-B14F-4D97-AF65-F5344CB8AC3E}">
        <p14:creationId xmlns:p14="http://schemas.microsoft.com/office/powerpoint/2010/main" xmlns="" val="1975078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701675" y="4473575"/>
            <a:ext cx="5607050" cy="4356100"/>
          </a:xfrm>
        </p:spPr>
        <p:txBody>
          <a:bodyPr/>
          <a:lstStyle/>
          <a:p>
            <a:pPr algn="just"/>
            <a:r>
              <a:rPr lang="it-IT" dirty="0" smtClean="0"/>
              <a:t>Mary è figlia di </a:t>
            </a:r>
            <a:r>
              <a:rPr lang="it-IT" dirty="0" err="1" smtClean="0"/>
              <a:t>Wollenstronscraft</a:t>
            </a:r>
            <a:r>
              <a:rPr lang="it-IT" dirty="0" smtClean="0"/>
              <a:t> autrice</a:t>
            </a:r>
            <a:r>
              <a:rPr lang="it-IT" baseline="0" dirty="0" smtClean="0"/>
              <a:t> nel 1972 della Rivendicazione dei diritti delle donne. Scrive per gioco il romanzo a casa di Byron in Svizzera</a:t>
            </a:r>
          </a:p>
          <a:p>
            <a:pPr algn="just"/>
            <a:r>
              <a:rPr lang="it-IT" baseline="0" dirty="0" smtClean="0"/>
              <a:t>Film: regia di Whole 1931</a:t>
            </a:r>
          </a:p>
          <a:p>
            <a:pPr algn="just"/>
            <a:r>
              <a:rPr lang="it-IT" sz="1200" b="1" i="1" kern="1200" dirty="0" err="1" smtClean="0">
                <a:solidFill>
                  <a:schemeClr val="tx1"/>
                </a:solidFill>
                <a:effectLst/>
              </a:rPr>
              <a:t>Frankenweenie</a:t>
            </a:r>
            <a:r>
              <a:rPr lang="it-IT" sz="1200" b="0" i="0" kern="1200" dirty="0" smtClean="0">
                <a:solidFill>
                  <a:schemeClr val="tx1"/>
                </a:solidFill>
                <a:effectLst/>
              </a:rPr>
              <a:t>  di Tim Burton 2012</a:t>
            </a:r>
          </a:p>
          <a:p>
            <a:pPr algn="just"/>
            <a:r>
              <a:rPr lang="it-IT" sz="1200" b="0" i="0" kern="1200" dirty="0" smtClean="0">
                <a:solidFill>
                  <a:schemeClr val="tx1"/>
                </a:solidFill>
                <a:effectLst/>
              </a:rPr>
              <a:t>Influenza la</a:t>
            </a:r>
            <a:r>
              <a:rPr lang="it-IT" sz="1200" b="0" i="0" kern="1200" baseline="0" dirty="0" smtClean="0">
                <a:solidFill>
                  <a:schemeClr val="tx1"/>
                </a:solidFill>
                <a:effectLst/>
              </a:rPr>
              <a:t> </a:t>
            </a:r>
            <a:r>
              <a:rPr lang="it-IT" sz="1200" b="0" i="0" kern="1200" baseline="0" dirty="0" err="1" smtClean="0">
                <a:solidFill>
                  <a:schemeClr val="tx1"/>
                </a:solidFill>
                <a:effectLst/>
              </a:rPr>
              <a:t>Atwood</a:t>
            </a:r>
            <a:r>
              <a:rPr lang="it-IT" sz="1200" b="1" i="1" kern="1200" dirty="0" err="1" smtClean="0">
                <a:solidFill>
                  <a:schemeClr val="tx1"/>
                </a:solidFill>
                <a:effectLst/>
              </a:rPr>
              <a:t>l</a:t>
            </a:r>
            <a:r>
              <a:rPr lang="it-IT" sz="1200" b="1" i="1" kern="1200" dirty="0" smtClean="0">
                <a:solidFill>
                  <a:schemeClr val="tx1"/>
                </a:solidFill>
                <a:effectLst/>
              </a:rPr>
              <a:t> racconto dell'ancella</a:t>
            </a:r>
            <a:r>
              <a:rPr lang="it-IT" sz="1200" b="0" i="0" kern="1200" dirty="0" smtClean="0">
                <a:solidFill>
                  <a:schemeClr val="tx1"/>
                </a:solidFill>
                <a:effectLst/>
              </a:rPr>
              <a:t> (</a:t>
            </a:r>
            <a:r>
              <a:rPr lang="it-IT" sz="1200" b="0" i="1" kern="1200" dirty="0" smtClean="0">
                <a:solidFill>
                  <a:schemeClr val="tx1"/>
                </a:solidFill>
                <a:effectLst/>
              </a:rPr>
              <a:t>The </a:t>
            </a:r>
            <a:r>
              <a:rPr lang="it-IT" sz="1200" b="0" i="1" kern="1200" dirty="0" err="1" smtClean="0">
                <a:solidFill>
                  <a:schemeClr val="tx1"/>
                </a:solidFill>
                <a:effectLst/>
              </a:rPr>
              <a:t>Handmaid's</a:t>
            </a:r>
            <a:r>
              <a:rPr lang="it-IT" sz="1200" b="0" i="1" kern="1200" dirty="0" smtClean="0">
                <a:solidFill>
                  <a:schemeClr val="tx1"/>
                </a:solidFill>
                <a:effectLst/>
              </a:rPr>
              <a:t> Tale</a:t>
            </a:r>
            <a:r>
              <a:rPr lang="it-IT" sz="1200" b="0" i="0" kern="1200" dirty="0" smtClean="0">
                <a:solidFill>
                  <a:schemeClr val="tx1"/>
                </a:solidFill>
                <a:effectLst/>
              </a:rPr>
              <a:t>) è un romanzo </a:t>
            </a:r>
            <a:r>
              <a:rPr lang="it-IT" sz="1200" b="0" i="0" u="none" strike="noStrike" kern="1200" dirty="0" smtClean="0">
                <a:solidFill>
                  <a:schemeClr val="tx1"/>
                </a:solidFill>
                <a:effectLst/>
                <a:hlinkClick r:id="rId3" tooltip="Distopia"/>
              </a:rPr>
              <a:t>distopico</a:t>
            </a:r>
            <a:r>
              <a:rPr lang="it-IT" sz="1200" b="0" i="0" kern="1200" dirty="0" smtClean="0">
                <a:solidFill>
                  <a:schemeClr val="tx1"/>
                </a:solidFill>
                <a:effectLst/>
              </a:rPr>
              <a:t> di </a:t>
            </a:r>
            <a:r>
              <a:rPr lang="it-IT" sz="1200" b="0" i="0" u="none" strike="noStrike" kern="1200" dirty="0" smtClean="0">
                <a:solidFill>
                  <a:schemeClr val="tx1"/>
                </a:solidFill>
                <a:effectLst/>
                <a:hlinkClick r:id="rId4" tooltip="Margaret Atwood"/>
              </a:rPr>
              <a:t>Margaret Atwood</a:t>
            </a:r>
            <a:r>
              <a:rPr lang="it-IT" sz="1200" b="0" i="0" kern="1200" dirty="0" smtClean="0">
                <a:solidFill>
                  <a:schemeClr val="tx1"/>
                </a:solidFill>
                <a:effectLst/>
              </a:rPr>
              <a:t> del 1985.</a:t>
            </a:r>
          </a:p>
          <a:p>
            <a:pPr algn="just"/>
            <a:r>
              <a:rPr lang="it-IT" dirty="0" smtClean="0"/>
              <a:t>Possiamo collegare in modo </a:t>
            </a:r>
            <a:r>
              <a:rPr lang="it-IT" dirty="0" err="1" smtClean="0"/>
              <a:t>trasdisciplinare</a:t>
            </a:r>
            <a:r>
              <a:rPr lang="it-IT" dirty="0" smtClean="0"/>
              <a:t> fantascienza e bioetica femminista, seguendo il consiglio della </a:t>
            </a:r>
            <a:r>
              <a:rPr lang="it-IT" dirty="0" err="1" smtClean="0"/>
              <a:t>Jasanoff</a:t>
            </a:r>
            <a:r>
              <a:rPr lang="it-IT" dirty="0" smtClean="0"/>
              <a:t>: un altro sito privilegiato in cui cogliere gli immaginari sociali è quello del diritto sulle nuove tecnologie della vita: le diatribe morali e le cause legali rappresentano momenti di conflitto tra diversi sistemi di valori, diverse concezioni di scienza e tecnologia. La differenza tra il mondo del diritto e quello della fantascienza è che spesso al diritto manca la via di fuga, la capacità di creare mondi desiderabili. </a:t>
            </a:r>
            <a:r>
              <a:rPr lang="it-IT" dirty="0" err="1" smtClean="0"/>
              <a:t>Jasanoff</a:t>
            </a:r>
            <a:r>
              <a:rPr lang="it-IT" dirty="0" smtClean="0"/>
              <a:t> ci invita a uno sforzo immaginativo, scrive letteralmente: dedicarsi al potenziale liberatorio di scienza e tecnologia rende possibile progettare futuri alternativi: </a:t>
            </a:r>
            <a:r>
              <a:rPr lang="it-IT" i="1" dirty="0" err="1" smtClean="0"/>
              <a:t>other</a:t>
            </a:r>
            <a:r>
              <a:rPr lang="it-IT" i="1" dirty="0" smtClean="0"/>
              <a:t> </a:t>
            </a:r>
            <a:r>
              <a:rPr lang="it-IT" i="1" dirty="0" err="1" smtClean="0"/>
              <a:t>worlds</a:t>
            </a:r>
            <a:r>
              <a:rPr lang="it-IT" i="1" dirty="0" smtClean="0"/>
              <a:t> are </a:t>
            </a:r>
            <a:r>
              <a:rPr lang="it-IT" i="1" dirty="0" err="1" smtClean="0"/>
              <a:t>always</a:t>
            </a:r>
            <a:r>
              <a:rPr lang="it-IT" i="1" dirty="0" smtClean="0"/>
              <a:t> </a:t>
            </a:r>
            <a:r>
              <a:rPr lang="it-IT" i="1" dirty="0" err="1" smtClean="0"/>
              <a:t>there</a:t>
            </a:r>
            <a:r>
              <a:rPr lang="it-IT" i="1" dirty="0" smtClean="0"/>
              <a:t> for the </a:t>
            </a:r>
            <a:r>
              <a:rPr lang="it-IT" i="1" dirty="0" err="1" smtClean="0"/>
              <a:t>making</a:t>
            </a:r>
            <a:r>
              <a:rPr lang="it-IT" dirty="0" smtClean="0"/>
              <a:t> (p.339) </a:t>
            </a:r>
            <a:endParaRPr lang="it-IT" dirty="0"/>
          </a:p>
        </p:txBody>
      </p:sp>
      <p:sp>
        <p:nvSpPr>
          <p:cNvPr id="4" name="Segnaposto numero diapositiva 3"/>
          <p:cNvSpPr>
            <a:spLocks noGrp="1"/>
          </p:cNvSpPr>
          <p:nvPr>
            <p:ph type="sldNum" sz="quarter" idx="10"/>
          </p:nvPr>
        </p:nvSpPr>
        <p:spPr/>
        <p:txBody>
          <a:bodyPr/>
          <a:lstStyle/>
          <a:p>
            <a:fld id="{6888F58F-99CD-5E40-B29C-7BE1A0CDFDB1}" type="slidenum">
              <a:rPr lang="it-IT" smtClean="0"/>
              <a:pPr/>
              <a:t>3</a:t>
            </a:fld>
            <a:endParaRPr lang="it-IT"/>
          </a:p>
        </p:txBody>
      </p:sp>
    </p:spTree>
    <p:extLst>
      <p:ext uri="{BB962C8B-B14F-4D97-AF65-F5344CB8AC3E}">
        <p14:creationId xmlns:p14="http://schemas.microsoft.com/office/powerpoint/2010/main" xmlns="" val="1665280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701675" y="4473575"/>
            <a:ext cx="5607050" cy="4356100"/>
          </a:xfrm>
        </p:spPr>
        <p:txBody>
          <a:bodyPr/>
          <a:lstStyle/>
          <a:p>
            <a:r>
              <a:rPr lang="it-IT" dirty="0" smtClean="0"/>
              <a:t> Per una letteratura distopica e dall’approccio </a:t>
            </a:r>
            <a:r>
              <a:rPr lang="it-IT" dirty="0" err="1" smtClean="0"/>
              <a:t>tecnofobo</a:t>
            </a:r>
            <a:r>
              <a:rPr lang="it-IT" dirty="0" smtClean="0"/>
              <a:t> all’</a:t>
            </a:r>
            <a:r>
              <a:rPr lang="it-IT" dirty="0" err="1" smtClean="0"/>
              <a:t>ectogenesi</a:t>
            </a:r>
            <a:r>
              <a:rPr lang="it-IT" dirty="0" smtClean="0"/>
              <a:t>, si veda: H. </a:t>
            </a:r>
            <a:r>
              <a:rPr lang="it-IT" dirty="0" err="1" smtClean="0"/>
              <a:t>Atlan</a:t>
            </a:r>
            <a:r>
              <a:rPr lang="it-IT" dirty="0" smtClean="0"/>
              <a:t>, </a:t>
            </a:r>
            <a:r>
              <a:rPr lang="it-IT" i="1" dirty="0" smtClean="0"/>
              <a:t>L’utero artificiale</a:t>
            </a:r>
            <a:r>
              <a:rPr lang="it-IT" dirty="0" smtClean="0"/>
              <a:t>, 2006. Qui si è scelto di concentrarsi sulle potenzialità alternative dei ruoli e delle identità di genere esplorate nella fantascienza femminista e tecnofila, come suggerito da B. Casalini, </a:t>
            </a:r>
            <a:r>
              <a:rPr lang="it-IT" i="1" dirty="0" err="1" smtClean="0"/>
              <a:t>Biopotere</a:t>
            </a:r>
            <a:r>
              <a:rPr lang="it-IT" i="1" dirty="0" smtClean="0"/>
              <a:t>, scienza e nuove tecnologie in Woman on the </a:t>
            </a:r>
            <a:r>
              <a:rPr lang="it-IT" i="1" dirty="0" err="1" smtClean="0"/>
              <a:t>Edge</a:t>
            </a:r>
            <a:r>
              <a:rPr lang="it-IT" i="1" dirty="0" smtClean="0"/>
              <a:t> of Time (1976) di </a:t>
            </a:r>
            <a:r>
              <a:rPr lang="it-IT" i="1" dirty="0" err="1" smtClean="0"/>
              <a:t>Marge</a:t>
            </a:r>
            <a:r>
              <a:rPr lang="it-IT" i="1" dirty="0" smtClean="0"/>
              <a:t> </a:t>
            </a:r>
            <a:r>
              <a:rPr lang="it-IT" i="1" dirty="0" err="1" smtClean="0"/>
              <a:t>Piercy</a:t>
            </a:r>
            <a:r>
              <a:rPr lang="it-IT" dirty="0" smtClean="0"/>
              <a:t>, 2007.</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Il termine “</a:t>
            </a:r>
            <a:r>
              <a:rPr lang="it-IT" sz="1200" kern="1200" dirty="0" err="1" smtClean="0">
                <a:solidFill>
                  <a:schemeClr val="tx1"/>
                </a:solidFill>
                <a:effectLst/>
                <a:latin typeface="+mn-lt"/>
                <a:ea typeface="+mn-ea"/>
                <a:cs typeface="+mn-cs"/>
              </a:rPr>
              <a:t>ectogenesi</a:t>
            </a:r>
            <a:r>
              <a:rPr lang="it-IT" sz="1200" kern="1200" dirty="0" smtClean="0">
                <a:solidFill>
                  <a:schemeClr val="tx1"/>
                </a:solidFill>
                <a:effectLst/>
                <a:latin typeface="+mn-lt"/>
                <a:ea typeface="+mn-ea"/>
                <a:cs typeface="+mn-cs"/>
              </a:rPr>
              <a:t>” deriva dal greco e indica una origine esterna: per indicare la nascita in un grembo artificiale, fuori dal corpo materno, è stato usato per la prima volta nel 1924 dal genetista britannico J.B.S. </a:t>
            </a:r>
            <a:r>
              <a:rPr lang="it-IT" sz="1200" kern="1200" dirty="0" err="1" smtClean="0">
                <a:solidFill>
                  <a:schemeClr val="tx1"/>
                </a:solidFill>
                <a:effectLst/>
                <a:latin typeface="+mn-lt"/>
                <a:ea typeface="+mn-ea"/>
                <a:cs typeface="+mn-cs"/>
              </a:rPr>
              <a:t>Haldane</a:t>
            </a:r>
            <a:r>
              <a:rPr lang="it-IT" sz="1200" kern="1200" dirty="0" smtClean="0">
                <a:solidFill>
                  <a:schemeClr val="tx1"/>
                </a:solidFill>
                <a:effectLst/>
                <a:latin typeface="+mn-lt"/>
                <a:ea typeface="+mn-ea"/>
                <a:cs typeface="+mn-cs"/>
              </a:rPr>
              <a:t>, che predisse che entro il 2074 la </a:t>
            </a:r>
            <a:r>
              <a:rPr lang="it-IT" sz="1200" kern="1200" dirty="0" err="1" smtClean="0">
                <a:solidFill>
                  <a:schemeClr val="tx1"/>
                </a:solidFill>
                <a:effectLst/>
                <a:latin typeface="+mn-lt"/>
                <a:ea typeface="+mn-ea"/>
                <a:cs typeface="+mn-cs"/>
              </a:rPr>
              <a:t>mag</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gior</a:t>
            </a:r>
            <a:r>
              <a:rPr lang="it-IT" sz="1200" kern="1200" dirty="0" smtClean="0">
                <a:solidFill>
                  <a:schemeClr val="tx1"/>
                </a:solidFill>
                <a:effectLst/>
                <a:latin typeface="+mn-lt"/>
                <a:ea typeface="+mn-ea"/>
                <a:cs typeface="+mn-cs"/>
              </a:rPr>
              <a:t> parte delle nascite sarebbe avvenuta al di fuori dell’utero ma- terno. Il termine dunque indica la crescita di un organismo all’esterno del corpo in cui si sviluppa solitamente, </a:t>
            </a:r>
            <a:r>
              <a:rPr lang="it-IT" sz="1200" kern="1200" dirty="0" err="1" smtClean="0">
                <a:solidFill>
                  <a:schemeClr val="tx1"/>
                </a:solidFill>
                <a:effectLst/>
                <a:latin typeface="+mn-lt"/>
                <a:ea typeface="+mn-ea"/>
                <a:cs typeface="+mn-cs"/>
              </a:rPr>
              <a:t>cioe</a:t>
            </a:r>
            <a:r>
              <a:rPr lang="it-IT" sz="1200" kern="1200" dirty="0" smtClean="0">
                <a:solidFill>
                  <a:schemeClr val="tx1"/>
                </a:solidFill>
                <a:effectLst/>
                <a:latin typeface="+mn-lt"/>
                <a:ea typeface="+mn-ea"/>
                <a:cs typeface="+mn-cs"/>
              </a:rPr>
              <a:t>̀ all’interno di un ambiente artificiale. Per la specie umana consiste nello sviluppo dell’embrione, dal concepimento fino alla nascita di un bambino vivo e sano, che avviene all’esterno del corpo e dell’utero materno, </a:t>
            </a:r>
            <a:r>
              <a:rPr lang="it-IT" sz="1200" kern="1200" dirty="0" err="1" smtClean="0">
                <a:solidFill>
                  <a:schemeClr val="tx1"/>
                </a:solidFill>
                <a:effectLst/>
                <a:latin typeface="+mn-lt"/>
                <a:ea typeface="+mn-ea"/>
                <a:cs typeface="+mn-cs"/>
              </a:rPr>
              <a:t>cioe</a:t>
            </a:r>
            <a:r>
              <a:rPr lang="it-IT" sz="1200" kern="1200" dirty="0" smtClean="0">
                <a:solidFill>
                  <a:schemeClr val="tx1"/>
                </a:solidFill>
                <a:effectLst/>
                <a:latin typeface="+mn-lt"/>
                <a:ea typeface="+mn-ea"/>
                <a:cs typeface="+mn-cs"/>
              </a:rPr>
              <a:t>̀ in un utero artificiale. il primo caso di </a:t>
            </a:r>
            <a:r>
              <a:rPr lang="it-IT" sz="1200" kern="1200" dirty="0" err="1" smtClean="0">
                <a:solidFill>
                  <a:schemeClr val="tx1"/>
                </a:solidFill>
                <a:effectLst/>
                <a:latin typeface="+mn-lt"/>
                <a:ea typeface="+mn-ea"/>
                <a:cs typeface="+mn-cs"/>
              </a:rPr>
              <a:t>ectogenesi</a:t>
            </a:r>
            <a:r>
              <a:rPr lang="it-IT" sz="1200" kern="1200" dirty="0" smtClean="0">
                <a:solidFill>
                  <a:schemeClr val="tx1"/>
                </a:solidFill>
                <a:effectLst/>
                <a:latin typeface="+mn-lt"/>
                <a:ea typeface="+mn-ea"/>
                <a:cs typeface="+mn-cs"/>
              </a:rPr>
              <a:t> del quale si abbia conoscenza: nella Clinica Ostetrica di Bologna (C. Bulletti e </a:t>
            </a:r>
            <a:r>
              <a:rPr lang="it-IT" sz="1200" kern="1200" dirty="0" err="1" smtClean="0">
                <a:solidFill>
                  <a:schemeClr val="tx1"/>
                </a:solidFill>
                <a:effectLst/>
                <a:latin typeface="+mn-lt"/>
                <a:ea typeface="+mn-ea"/>
                <a:cs typeface="+mn-cs"/>
              </a:rPr>
              <a:t>coll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Early</a:t>
            </a:r>
            <a:r>
              <a:rPr lang="it-IT" sz="1200" kern="1200" dirty="0" smtClean="0">
                <a:solidFill>
                  <a:schemeClr val="tx1"/>
                </a:solidFill>
                <a:effectLst/>
                <a:latin typeface="+mn-lt"/>
                <a:ea typeface="+mn-ea"/>
                <a:cs typeface="+mn-cs"/>
              </a:rPr>
              <a:t> human </a:t>
            </a:r>
            <a:r>
              <a:rPr lang="it-IT" sz="1200" kern="1200" dirty="0" err="1" smtClean="0">
                <a:solidFill>
                  <a:schemeClr val="tx1"/>
                </a:solidFill>
                <a:effectLst/>
                <a:latin typeface="+mn-lt"/>
                <a:ea typeface="+mn-ea"/>
                <a:cs typeface="+mn-cs"/>
              </a:rPr>
              <a:t>pregnancy</a:t>
            </a:r>
            <a:r>
              <a:rPr lang="it-IT" sz="1200" kern="1200" dirty="0" smtClean="0">
                <a:solidFill>
                  <a:schemeClr val="tx1"/>
                </a:solidFill>
                <a:effectLst/>
                <a:latin typeface="+mn-lt"/>
                <a:ea typeface="+mn-ea"/>
                <a:cs typeface="+mn-cs"/>
              </a:rPr>
              <a:t> in vitro </a:t>
            </a:r>
            <a:r>
              <a:rPr lang="it-IT" sz="1200" kern="1200" dirty="0" err="1" smtClean="0">
                <a:solidFill>
                  <a:schemeClr val="tx1"/>
                </a:solidFill>
                <a:effectLst/>
                <a:latin typeface="+mn-lt"/>
                <a:ea typeface="+mn-ea"/>
                <a:cs typeface="+mn-cs"/>
              </a:rPr>
              <a:t>utilizing</a:t>
            </a:r>
            <a:r>
              <a:rPr lang="it-IT" sz="1200" kern="1200" dirty="0" smtClean="0">
                <a:solidFill>
                  <a:schemeClr val="tx1"/>
                </a:solidFill>
                <a:effectLst/>
                <a:latin typeface="+mn-lt"/>
                <a:ea typeface="+mn-ea"/>
                <a:cs typeface="+mn-cs"/>
              </a:rPr>
              <a:t> an </a:t>
            </a:r>
            <a:r>
              <a:rPr lang="it-IT" sz="1200" kern="1200" dirty="0" err="1" smtClean="0">
                <a:solidFill>
                  <a:schemeClr val="tx1"/>
                </a:solidFill>
                <a:effectLst/>
                <a:latin typeface="+mn-lt"/>
                <a:ea typeface="+mn-ea"/>
                <a:cs typeface="+mn-cs"/>
              </a:rPr>
              <a:t>artificially</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perfused</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uterus</a:t>
            </a:r>
            <a:r>
              <a:rPr lang="it-IT" sz="1200" kern="1200" dirty="0" smtClean="0">
                <a:solidFill>
                  <a:schemeClr val="tx1"/>
                </a:solidFill>
                <a:effectLst/>
                <a:latin typeface="+mn-lt"/>
                <a:ea typeface="+mn-ea"/>
                <a:cs typeface="+mn-cs"/>
              </a:rPr>
              <a:t>”, </a:t>
            </a:r>
            <a:r>
              <a:rPr lang="it-IT" sz="1200" i="1" kern="1200" dirty="0" err="1" smtClean="0">
                <a:solidFill>
                  <a:schemeClr val="tx1"/>
                </a:solidFill>
                <a:effectLst/>
                <a:latin typeface="+mn-lt"/>
                <a:ea typeface="+mn-ea"/>
                <a:cs typeface="+mn-cs"/>
              </a:rPr>
              <a:t>Fertility</a:t>
            </a:r>
            <a:r>
              <a:rPr lang="it-IT" sz="1200" i="1" kern="1200" dirty="0" smtClean="0">
                <a:solidFill>
                  <a:schemeClr val="tx1"/>
                </a:solidFill>
                <a:effectLst/>
                <a:latin typeface="+mn-lt"/>
                <a:ea typeface="+mn-ea"/>
                <a:cs typeface="+mn-cs"/>
              </a:rPr>
              <a:t> and </a:t>
            </a:r>
            <a:r>
              <a:rPr lang="it-IT" sz="1200" i="1" kern="1200" dirty="0" err="1" smtClean="0">
                <a:solidFill>
                  <a:schemeClr val="tx1"/>
                </a:solidFill>
                <a:effectLst/>
                <a:latin typeface="+mn-lt"/>
                <a:ea typeface="+mn-ea"/>
                <a:cs typeface="+mn-cs"/>
              </a:rPr>
              <a:t>Sterility</a:t>
            </a:r>
            <a:r>
              <a:rPr lang="it-IT" sz="1200" kern="1200" dirty="0" smtClean="0">
                <a:solidFill>
                  <a:schemeClr val="tx1"/>
                </a:solidFill>
                <a:effectLst/>
                <a:latin typeface="+mn-lt"/>
                <a:ea typeface="+mn-ea"/>
                <a:cs typeface="+mn-cs"/>
              </a:rPr>
              <a:t>, 1988, 49,991): chi voglia poi capire come la ricerca si sia sviluppata negli anni successivi </a:t>
            </a:r>
            <a:r>
              <a:rPr lang="it-IT" sz="1200" kern="1200" dirty="0" err="1" smtClean="0">
                <a:solidFill>
                  <a:schemeClr val="tx1"/>
                </a:solidFill>
                <a:effectLst/>
                <a:latin typeface="+mn-lt"/>
                <a:ea typeface="+mn-ea"/>
                <a:cs typeface="+mn-cs"/>
              </a:rPr>
              <a:t>puo</a:t>
            </a:r>
            <a:r>
              <a:rPr lang="it-IT" sz="1200" kern="1200" dirty="0" smtClean="0">
                <a:solidFill>
                  <a:schemeClr val="tx1"/>
                </a:solidFill>
                <a:effectLst/>
                <a:latin typeface="+mn-lt"/>
                <a:ea typeface="+mn-ea"/>
                <a:cs typeface="+mn-cs"/>
              </a:rPr>
              <a:t>̀ fare riferimento a un articolo di Carlo Bulletti pubblicato negli </a:t>
            </a:r>
            <a:r>
              <a:rPr lang="it-IT" sz="1200" i="1" kern="1200" dirty="0" err="1" smtClean="0">
                <a:solidFill>
                  <a:schemeClr val="tx1"/>
                </a:solidFill>
                <a:effectLst/>
                <a:latin typeface="+mn-lt"/>
                <a:ea typeface="+mn-ea"/>
                <a:cs typeface="+mn-cs"/>
              </a:rPr>
              <a:t>Annals</a:t>
            </a:r>
            <a:r>
              <a:rPr lang="it-IT" sz="1200" i="1" kern="1200" dirty="0" smtClean="0">
                <a:solidFill>
                  <a:schemeClr val="tx1"/>
                </a:solidFill>
                <a:effectLst/>
                <a:latin typeface="+mn-lt"/>
                <a:ea typeface="+mn-ea"/>
                <a:cs typeface="+mn-cs"/>
              </a:rPr>
              <a:t> of the New York Academy of </a:t>
            </a:r>
            <a:r>
              <a:rPr lang="it-IT" sz="1200" i="1" kern="1200" dirty="0" err="1" smtClean="0">
                <a:solidFill>
                  <a:schemeClr val="tx1"/>
                </a:solidFill>
                <a:effectLst/>
                <a:latin typeface="+mn-lt"/>
                <a:ea typeface="+mn-ea"/>
                <a:cs typeface="+mn-cs"/>
              </a:rPr>
              <a:t>Sciences</a:t>
            </a:r>
            <a:r>
              <a:rPr lang="it-IT" sz="1200" i="1" kern="120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del 2011 (“The </a:t>
            </a:r>
            <a:r>
              <a:rPr lang="it-IT" sz="1200" kern="1200" dirty="0" err="1" smtClean="0">
                <a:solidFill>
                  <a:schemeClr val="tx1"/>
                </a:solidFill>
                <a:effectLst/>
                <a:latin typeface="+mn-lt"/>
                <a:ea typeface="+mn-ea"/>
                <a:cs typeface="+mn-cs"/>
              </a:rPr>
              <a:t>Artificial</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Womb</a:t>
            </a:r>
            <a:r>
              <a:rPr lang="it-IT" sz="1200" kern="1200" dirty="0" smtClean="0">
                <a:solidFill>
                  <a:schemeClr val="tx1"/>
                </a:solidFill>
                <a:effectLst/>
                <a:latin typeface="+mn-lt"/>
                <a:ea typeface="+mn-ea"/>
                <a:cs typeface="+mn-cs"/>
              </a:rPr>
              <a:t>”). </a:t>
            </a:r>
          </a:p>
          <a:p>
            <a:r>
              <a:rPr lang="it-IT" i="1" dirty="0"/>
              <a:t>Self-</a:t>
            </a:r>
            <a:r>
              <a:rPr lang="it-IT" i="1" dirty="0" err="1"/>
              <a:t>organization</a:t>
            </a:r>
            <a:r>
              <a:rPr lang="it-IT" i="1" dirty="0"/>
              <a:t> of the in vitro </a:t>
            </a:r>
            <a:r>
              <a:rPr lang="it-IT" i="1" dirty="0" err="1"/>
              <a:t>attached</a:t>
            </a:r>
            <a:r>
              <a:rPr lang="it-IT" i="1" dirty="0"/>
              <a:t> human </a:t>
            </a:r>
            <a:r>
              <a:rPr lang="it-IT" i="1" dirty="0" err="1" smtClean="0"/>
              <a:t>embryo</a:t>
            </a:r>
            <a:r>
              <a:rPr lang="it-IT" i="1" dirty="0"/>
              <a:t> </a:t>
            </a:r>
            <a:r>
              <a:rPr lang="it-IT" b="1" dirty="0" smtClean="0">
                <a:hlinkClick r:id="rId3"/>
              </a:rPr>
              <a:t>Alessia </a:t>
            </a:r>
            <a:r>
              <a:rPr lang="it-IT" b="1" dirty="0">
                <a:hlinkClick r:id="rId3"/>
              </a:rPr>
              <a:t>Deglincerti</a:t>
            </a:r>
            <a:r>
              <a:rPr lang="it-IT" b="1" dirty="0"/>
              <a:t>, </a:t>
            </a:r>
            <a:r>
              <a:rPr lang="it-IT" b="1" dirty="0" smtClean="0">
                <a:hlinkClick r:id="rId3"/>
              </a:rPr>
              <a:t>Gist </a:t>
            </a:r>
            <a:r>
              <a:rPr lang="it-IT" b="1" dirty="0">
                <a:hlinkClick r:id="rId3"/>
              </a:rPr>
              <a:t>F. Croft</a:t>
            </a:r>
            <a:r>
              <a:rPr lang="it-IT" b="1" dirty="0"/>
              <a:t>, </a:t>
            </a:r>
            <a:r>
              <a:rPr lang="it-IT" b="1" dirty="0" smtClean="0">
                <a:hlinkClick r:id="rId3"/>
              </a:rPr>
              <a:t>Lauren </a:t>
            </a:r>
            <a:r>
              <a:rPr lang="it-IT" b="1" dirty="0">
                <a:hlinkClick r:id="rId3"/>
              </a:rPr>
              <a:t>N. Pietila</a:t>
            </a:r>
            <a:r>
              <a:rPr lang="it-IT" b="1" dirty="0"/>
              <a:t>, </a:t>
            </a:r>
            <a:r>
              <a:rPr lang="it-IT" b="1" dirty="0" smtClean="0"/>
              <a:t> </a:t>
            </a:r>
            <a:r>
              <a:rPr lang="it-IT" b="1" dirty="0" smtClean="0">
                <a:hlinkClick r:id="rId3"/>
              </a:rPr>
              <a:t>Magdalena </a:t>
            </a:r>
            <a:r>
              <a:rPr lang="it-IT" b="1" dirty="0">
                <a:hlinkClick r:id="rId3"/>
              </a:rPr>
              <a:t>Zernicka-Goetz</a:t>
            </a:r>
            <a:r>
              <a:rPr lang="it-IT" b="1" dirty="0"/>
              <a:t>, </a:t>
            </a:r>
            <a:r>
              <a:rPr lang="it-IT" b="1" dirty="0" smtClean="0">
                <a:hlinkClick r:id="rId3"/>
              </a:rPr>
              <a:t>Eric </a:t>
            </a:r>
            <a:r>
              <a:rPr lang="it-IT" b="1" dirty="0">
                <a:hlinkClick r:id="rId3"/>
              </a:rPr>
              <a:t>D. </a:t>
            </a:r>
            <a:r>
              <a:rPr lang="it-IT" b="1" dirty="0" smtClean="0">
                <a:hlinkClick r:id="rId3"/>
              </a:rPr>
              <a:t>Siggia</a:t>
            </a:r>
            <a:r>
              <a:rPr lang="it-IT" b="1" dirty="0"/>
              <a:t>, </a:t>
            </a:r>
            <a:r>
              <a:rPr lang="it-IT" b="1" dirty="0">
                <a:hlinkClick r:id="rId3"/>
              </a:rPr>
              <a:t>Ali H. </a:t>
            </a:r>
            <a:r>
              <a:rPr lang="it-IT" b="1" dirty="0" smtClean="0">
                <a:hlinkClick r:id="rId3"/>
              </a:rPr>
              <a:t>Brivanlou</a:t>
            </a:r>
            <a:endParaRPr lang="it-IT" b="1" dirty="0" smtClean="0"/>
          </a:p>
          <a:p>
            <a:r>
              <a:rPr lang="it-IT" dirty="0" err="1"/>
              <a:t>er</a:t>
            </a:r>
            <a:r>
              <a:rPr lang="it-IT" dirty="0"/>
              <a:t> la prima volta, embrioni umani sono stati fatti crescere in vitro per 13 giorni, quasi una settimana in più di quanto tentato in passato.</a:t>
            </a:r>
            <a:endParaRPr lang="it-IT" b="1" dirty="0"/>
          </a:p>
          <a:p>
            <a:pPr marL="0" marR="0" indent="0" algn="l" defTabSz="914400" rtl="0" eaLnBrk="1" fontAlgn="auto" latinLnBrk="0" hangingPunct="1">
              <a:lnSpc>
                <a:spcPct val="100000"/>
              </a:lnSpc>
              <a:spcBef>
                <a:spcPts val="0"/>
              </a:spcBef>
              <a:spcAft>
                <a:spcPts val="0"/>
              </a:spcAft>
              <a:buClrTx/>
              <a:buSzTx/>
              <a:buFontTx/>
              <a:buNone/>
              <a:tabLst/>
              <a:defRPr/>
            </a:pPr>
            <a:endParaRPr lang="it-IT"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it-IT" dirty="0" smtClean="0"/>
          </a:p>
          <a:p>
            <a:endParaRPr lang="it-IT" dirty="0"/>
          </a:p>
        </p:txBody>
      </p:sp>
      <p:sp>
        <p:nvSpPr>
          <p:cNvPr id="4" name="Segnaposto numero diapositiva 3"/>
          <p:cNvSpPr>
            <a:spLocks noGrp="1"/>
          </p:cNvSpPr>
          <p:nvPr>
            <p:ph type="sldNum" sz="quarter" idx="10"/>
          </p:nvPr>
        </p:nvSpPr>
        <p:spPr/>
        <p:txBody>
          <a:bodyPr/>
          <a:lstStyle/>
          <a:p>
            <a:fld id="{6888F58F-99CD-5E40-B29C-7BE1A0CDFDB1}" type="slidenum">
              <a:rPr lang="it-IT" smtClean="0"/>
              <a:pPr/>
              <a:t>6</a:t>
            </a:fld>
            <a:endParaRPr lang="it-IT"/>
          </a:p>
        </p:txBody>
      </p:sp>
    </p:spTree>
    <p:extLst>
      <p:ext uri="{BB962C8B-B14F-4D97-AF65-F5344CB8AC3E}">
        <p14:creationId xmlns:p14="http://schemas.microsoft.com/office/powerpoint/2010/main" xmlns="" val="846396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888F58F-99CD-5E40-B29C-7BE1A0CDFDB1}" type="slidenum">
              <a:rPr lang="it-IT" smtClean="0"/>
              <a:pPr/>
              <a:t>7</a:t>
            </a:fld>
            <a:endParaRPr lang="it-IT"/>
          </a:p>
        </p:txBody>
      </p:sp>
    </p:spTree>
    <p:extLst>
      <p:ext uri="{BB962C8B-B14F-4D97-AF65-F5344CB8AC3E}">
        <p14:creationId xmlns:p14="http://schemas.microsoft.com/office/powerpoint/2010/main" xmlns="" val="1985699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it-IT" smtClean="0"/>
              <a:t>Fare clic per modificare stile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4AF466F-BDA4-4F18-9C7B-FF0A9A1B0E80}" type="datetime1">
              <a:rPr lang="en-US" smtClean="0"/>
              <a:pPr/>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3" name="Vertical Text Placeholder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58FB4290-6522-4139-852E-05BD9E7F0D2E}" type="datetime1">
              <a:rPr lang="en-US" smtClean="0"/>
              <a:pPr/>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it-IT" smtClean="0"/>
              <a:t>Fare clic per modificare stile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AAB955F9-81EA-47C5-8059-9E5C2B437C70}" type="datetime1">
              <a:rPr lang="en-US" smtClean="0"/>
              <a:pPr/>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3" name="Content Placeholder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1CEF607B-A47E-422C-9BEF-122CCDB7C526}" type="datetime1">
              <a:rPr lang="en-US" smtClean="0"/>
              <a:pPr/>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it-IT" smtClean="0"/>
              <a:t>Fare clic per modificare stile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Date Placeholder 3"/>
          <p:cNvSpPr>
            <a:spLocks noGrp="1"/>
          </p:cNvSpPr>
          <p:nvPr>
            <p:ph type="dt" sz="half" idx="10"/>
          </p:nvPr>
        </p:nvSpPr>
        <p:spPr/>
        <p:txBody>
          <a:bodyPr/>
          <a:lstStyle/>
          <a:p>
            <a:fld id="{63A9A7CB-BEE6-4F99-898E-913F06E8E125}" type="datetime1">
              <a:rPr lang="en-US" smtClean="0"/>
              <a:pPr/>
              <a:t>11/12/2019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B6EE300C-6FC5-4FC3-AF1A-075E4F50620D}" type="datetime1">
              <a:rPr lang="en-US" smtClean="0"/>
              <a:pPr/>
              <a:t>11/12/2019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stile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Date Placeholder 6"/>
          <p:cNvSpPr>
            <a:spLocks noGrp="1"/>
          </p:cNvSpPr>
          <p:nvPr>
            <p:ph type="dt" sz="half" idx="10"/>
          </p:nvPr>
        </p:nvSpPr>
        <p:spPr/>
        <p:txBody>
          <a:bodyPr/>
          <a:lstStyle/>
          <a:p>
            <a:fld id="{F50D295D-4A77-4DEB-B04C-9F4282A8BC04}" type="datetime1">
              <a:rPr lang="en-US" smtClean="0"/>
              <a:pPr/>
              <a:t>11/12/2019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lang="en-US"/>
          </a:p>
        </p:txBody>
      </p:sp>
      <p:sp>
        <p:nvSpPr>
          <p:cNvPr id="3" name="Date Placeholder 2"/>
          <p:cNvSpPr>
            <a:spLocks noGrp="1"/>
          </p:cNvSpPr>
          <p:nvPr>
            <p:ph type="dt" sz="half" idx="10"/>
          </p:nvPr>
        </p:nvSpPr>
        <p:spPr/>
        <p:txBody>
          <a:bodyPr/>
          <a:lstStyle/>
          <a:p>
            <a:fld id="{02B28685-4D0C-42D5-8013-B5904CD1FCBC}" type="datetime1">
              <a:rPr lang="en-US" smtClean="0"/>
              <a:pPr/>
              <a:t>11/12/2019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226C0-9885-4BA9-BBFA-A52CBFEBB775}" type="datetime1">
              <a:rPr lang="en-US" smtClean="0"/>
              <a:pPr/>
              <a:t>11/12/2019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it-IT" smtClean="0"/>
              <a:t>Fare clic per modificare stile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EBEE1B38-C5EB-4D66-9137-0AFE9CDEDE8F}" type="datetime1">
              <a:rPr lang="en-US" smtClean="0"/>
              <a:pPr/>
              <a:t>11/12/2019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‹N›</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it-IT" smtClean="0"/>
              <a:t>Fare clic per modificare stile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Trascinare l'immagine su un segnaposto o fare clic sull'icona per aggiungerla</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8" name="Date Placeholder 7"/>
          <p:cNvSpPr>
            <a:spLocks noGrp="1"/>
          </p:cNvSpPr>
          <p:nvPr>
            <p:ph type="dt" sz="half" idx="10"/>
          </p:nvPr>
        </p:nvSpPr>
        <p:spPr/>
        <p:txBody>
          <a:bodyPr/>
          <a:lstStyle/>
          <a:p>
            <a:fld id="{327B613C-1AD7-49D3-885D-F654C5CDBAA6}" type="datetime1">
              <a:rPr lang="en-US" smtClean="0"/>
              <a:pPr/>
              <a:t>11/12/2019</a:t>
            </a:fld>
            <a:endParaRPr lang="en-US" dirty="0"/>
          </a:p>
        </p:txBody>
      </p:sp>
      <p:sp>
        <p:nvSpPr>
          <p:cNvPr id="9" name="Slide Number Placeholder 8"/>
          <p:cNvSpPr>
            <a:spLocks noGrp="1"/>
          </p:cNvSpPr>
          <p:nvPr>
            <p:ph type="sldNum" sz="quarter" idx="11"/>
          </p:nvPr>
        </p:nvSpPr>
        <p:spPr/>
        <p:txBody>
          <a:bodyPr/>
          <a:lstStyle/>
          <a:p>
            <a:fld id="{6E2D2B3B-882E-40F3-A32F-6DD516915044}" type="slidenum">
              <a:rPr lang="en-US" smtClean="0"/>
              <a:pPr/>
              <a:t>‹N›</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it-IT" smtClean="0"/>
              <a:t>Fare clic per modificare stile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E2D2B3B-882E-40F3-A32F-6DD516915044}" type="slidenum">
              <a:rPr lang="en-US" smtClean="0"/>
              <a:pPr/>
              <a:t>‹N›</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327B613C-1AD7-49D3-885D-F654C5CDBAA6}" type="datetime1">
              <a:rPr lang="en-US" smtClean="0"/>
              <a:pPr/>
              <a:t>11/12/2019</a:t>
            </a:fld>
            <a:endParaRPr lang="en-US" dirty="0"/>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hf sldNum="0"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857250"/>
            <a:ext cx="3366655" cy="5143500"/>
          </a:xfrm>
          <a:prstGeom prst="rect">
            <a:avLst/>
          </a:prstGeom>
          <a:noFill/>
          <a:ln>
            <a:noFill/>
          </a:ln>
        </p:spPr>
      </p:pic>
      <p:sp>
        <p:nvSpPr>
          <p:cNvPr id="3" name="Rettangolo 2"/>
          <p:cNvSpPr/>
          <p:nvPr/>
        </p:nvSpPr>
        <p:spPr>
          <a:xfrm>
            <a:off x="3538190" y="538973"/>
            <a:ext cx="4905055" cy="6038576"/>
          </a:xfrm>
          <a:prstGeom prst="rect">
            <a:avLst/>
          </a:prstGeom>
        </p:spPr>
        <p:txBody>
          <a:bodyPr wrap="square">
            <a:spAutoFit/>
          </a:bodyPr>
          <a:lstStyle/>
          <a:p>
            <a:pPr marL="337661" algn="just">
              <a:lnSpc>
                <a:spcPct val="115000"/>
              </a:lnSpc>
            </a:pPr>
            <a:r>
              <a:rPr lang="it-IT" sz="1200" dirty="0">
                <a:solidFill>
                  <a:srgbClr val="000000"/>
                </a:solidFill>
                <a:latin typeface="Calibri" charset="0"/>
                <a:ea typeface="Calibri" charset="0"/>
                <a:cs typeface="Times New Roman" charset="0"/>
              </a:rPr>
              <a:t>La prima donna a ottenere la cattedra di fisica presso una università tedesca, la seconda donna a conseguire il dottorato di fisica all'Università di Vienna</a:t>
            </a:r>
            <a:r>
              <a:rPr lang="it-IT" sz="1200" b="1" dirty="0">
                <a:solidFill>
                  <a:srgbClr val="000000"/>
                </a:solidFill>
                <a:latin typeface="Calibri" charset="0"/>
                <a:ea typeface="Calibri" charset="0"/>
                <a:cs typeface="Times New Roman" charset="0"/>
              </a:rPr>
              <a:t>, Lise </a:t>
            </a:r>
            <a:r>
              <a:rPr lang="it-IT" sz="1200" b="1" dirty="0" err="1">
                <a:solidFill>
                  <a:srgbClr val="000000"/>
                </a:solidFill>
                <a:latin typeface="Calibri" charset="0"/>
                <a:ea typeface="Calibri" charset="0"/>
                <a:cs typeface="Times New Roman" charset="0"/>
              </a:rPr>
              <a:t>Meitner</a:t>
            </a:r>
            <a:r>
              <a:rPr lang="it-IT" sz="1200" dirty="0">
                <a:solidFill>
                  <a:srgbClr val="000000"/>
                </a:solidFill>
                <a:latin typeface="Calibri" charset="0"/>
                <a:ea typeface="Calibri" charset="0"/>
                <a:cs typeface="Times New Roman" charset="0"/>
              </a:rPr>
              <a:t>, che cominciò i suoi studi in fisica a Vienna, e li proseguì a Berlino, dove incontrò il giovane chimico Otto </a:t>
            </a:r>
            <a:r>
              <a:rPr lang="it-IT" sz="1200" dirty="0" err="1">
                <a:solidFill>
                  <a:srgbClr val="000000"/>
                </a:solidFill>
                <a:latin typeface="Calibri" charset="0"/>
                <a:ea typeface="Calibri" charset="0"/>
                <a:cs typeface="Times New Roman" charset="0"/>
              </a:rPr>
              <a:t>Hahn</a:t>
            </a:r>
            <a:r>
              <a:rPr lang="it-IT" sz="1200" dirty="0">
                <a:solidFill>
                  <a:srgbClr val="000000"/>
                </a:solidFill>
                <a:latin typeface="Calibri" charset="0"/>
                <a:ea typeface="Calibri" charset="0"/>
                <a:cs typeface="Times New Roman" charset="0"/>
              </a:rPr>
              <a:t>, con il quale iniziò una collaborazione che sarebbe durata trent'anni. Lavorò nel laboratorio di </a:t>
            </a:r>
            <a:r>
              <a:rPr lang="it-IT" sz="1200" dirty="0" err="1">
                <a:solidFill>
                  <a:srgbClr val="000000"/>
                </a:solidFill>
                <a:latin typeface="Calibri" charset="0"/>
                <a:ea typeface="Calibri" charset="0"/>
                <a:cs typeface="Times New Roman" charset="0"/>
              </a:rPr>
              <a:t>Hahn</a:t>
            </a:r>
            <a:r>
              <a:rPr lang="it-IT" sz="1200" dirty="0">
                <a:solidFill>
                  <a:srgbClr val="000000"/>
                </a:solidFill>
                <a:latin typeface="Calibri" charset="0"/>
                <a:ea typeface="Calibri" charset="0"/>
                <a:cs typeface="Times New Roman" charset="0"/>
              </a:rPr>
              <a:t> come "ospite non pagata". </a:t>
            </a:r>
            <a:endParaRPr lang="it-IT" sz="1200" dirty="0">
              <a:latin typeface="Calibri" charset="0"/>
              <a:ea typeface="Calibri" charset="0"/>
              <a:cs typeface="Times New Roman" charset="0"/>
            </a:endParaRPr>
          </a:p>
          <a:p>
            <a:pPr marL="337661" algn="just">
              <a:lnSpc>
                <a:spcPct val="115000"/>
              </a:lnSpc>
            </a:pPr>
            <a:r>
              <a:rPr lang="it-IT" sz="1200" dirty="0">
                <a:solidFill>
                  <a:srgbClr val="000000"/>
                </a:solidFill>
                <a:latin typeface="Calibri" charset="0"/>
                <a:ea typeface="Calibri" charset="0"/>
                <a:cs typeface="Times New Roman" charset="0"/>
              </a:rPr>
              <a:t>Dato che a quell'epoca in Prussia le donne non erano ammesse all'università, la </a:t>
            </a:r>
            <a:r>
              <a:rPr lang="it-IT" sz="1200" dirty="0" err="1">
                <a:solidFill>
                  <a:srgbClr val="000000"/>
                </a:solidFill>
                <a:latin typeface="Calibri" charset="0"/>
                <a:ea typeface="Calibri" charset="0"/>
                <a:cs typeface="Times New Roman" charset="0"/>
              </a:rPr>
              <a:t>Meitner</a:t>
            </a:r>
            <a:r>
              <a:rPr lang="it-IT" sz="1200" dirty="0">
                <a:solidFill>
                  <a:srgbClr val="000000"/>
                </a:solidFill>
                <a:latin typeface="Calibri" charset="0"/>
                <a:ea typeface="Calibri" charset="0"/>
                <a:cs typeface="Times New Roman" charset="0"/>
              </a:rPr>
              <a:t> doveva entrare dalla porta di servizio e non poteva accedere alle aule e ai laboratori degli studenti. Il divieto cadde solo nel 1909, quando venne ufficialmente permesso alle ragazze di iscriversi all'università.</a:t>
            </a:r>
            <a:endParaRPr lang="it-IT" sz="1200" dirty="0">
              <a:latin typeface="Calibri" charset="0"/>
              <a:ea typeface="Calibri" charset="0"/>
              <a:cs typeface="Times New Roman" charset="0"/>
            </a:endParaRPr>
          </a:p>
          <a:p>
            <a:pPr marL="337661" algn="just">
              <a:lnSpc>
                <a:spcPct val="115000"/>
              </a:lnSpc>
            </a:pPr>
            <a:r>
              <a:rPr lang="it-IT" sz="1200" dirty="0">
                <a:solidFill>
                  <a:srgbClr val="000000"/>
                </a:solidFill>
                <a:latin typeface="Calibri" charset="0"/>
                <a:ea typeface="Calibri" charset="0"/>
                <a:cs typeface="Times New Roman" charset="0"/>
              </a:rPr>
              <a:t>Nel 1922 conseguì la libera docenza, e nel 1926 divenne "Professore fuori organico" di fisica nucleare sperimentale all'università di Berlino. Ma con l'annessione dell'Austria da parte della Germania nazista, nel 1938, come ebrea, le venne ritirato il permesso d'insegnamento. La sua vita era in pericolo. In fuga dai nazisti, si rifugiò in Svezia.</a:t>
            </a:r>
            <a:endParaRPr lang="it-IT" sz="1200" dirty="0">
              <a:latin typeface="Calibri" charset="0"/>
              <a:ea typeface="Calibri" charset="0"/>
              <a:cs typeface="Times New Roman" charset="0"/>
            </a:endParaRPr>
          </a:p>
          <a:p>
            <a:pPr marL="337661" algn="just">
              <a:lnSpc>
                <a:spcPct val="115000"/>
              </a:lnSpc>
            </a:pPr>
            <a:r>
              <a:rPr lang="it-IT" sz="1200" dirty="0">
                <a:solidFill>
                  <a:srgbClr val="000000"/>
                </a:solidFill>
                <a:latin typeface="Calibri" charset="0"/>
                <a:ea typeface="Calibri" charset="0"/>
                <a:cs typeface="Times New Roman" charset="0"/>
              </a:rPr>
              <a:t>Rimase comunque in contatto con Otto </a:t>
            </a:r>
            <a:r>
              <a:rPr lang="it-IT" sz="1200" dirty="0" err="1">
                <a:solidFill>
                  <a:srgbClr val="000000"/>
                </a:solidFill>
                <a:latin typeface="Calibri" charset="0"/>
                <a:ea typeface="Calibri" charset="0"/>
                <a:cs typeface="Times New Roman" charset="0"/>
              </a:rPr>
              <a:t>Hahn</a:t>
            </a:r>
            <a:r>
              <a:rPr lang="it-IT" sz="1200" dirty="0">
                <a:solidFill>
                  <a:srgbClr val="000000"/>
                </a:solidFill>
                <a:latin typeface="Calibri" charset="0"/>
                <a:ea typeface="Calibri" charset="0"/>
                <a:cs typeface="Times New Roman" charset="0"/>
              </a:rPr>
              <a:t>, che a Berlino continuava gli esperimenti sull'uranio e, per prima, gli fornì la giusta interpretazione del processo: l'uranio, colpito dai neutroni, si divideva in due elementi più leggeri, liberando una grande quantità di energia. Aveva scoperto il processo della fissione nucleare. </a:t>
            </a:r>
            <a:endParaRPr lang="it-IT" sz="1200" dirty="0">
              <a:latin typeface="Calibri" charset="0"/>
              <a:ea typeface="Calibri" charset="0"/>
              <a:cs typeface="Times New Roman" charset="0"/>
            </a:endParaRPr>
          </a:p>
          <a:p>
            <a:pPr marL="337661" algn="just">
              <a:lnSpc>
                <a:spcPct val="115000"/>
              </a:lnSpc>
            </a:pPr>
            <a:r>
              <a:rPr lang="it-IT" sz="1200" dirty="0">
                <a:solidFill>
                  <a:srgbClr val="000000"/>
                </a:solidFill>
                <a:latin typeface="Calibri" charset="0"/>
                <a:ea typeface="Calibri" charset="0"/>
                <a:cs typeface="Times New Roman" charset="0"/>
              </a:rPr>
              <a:t>Fu invitata da Enrico Fermi a Los Alamos nel 1943, per lavorare al Progetto Manhattan per la costruzione della bomba atomica, ma rifiutò e prese una netta posizione contro l'utilizzo militare dell'energia nucleare.</a:t>
            </a:r>
            <a:endParaRPr lang="it-IT" sz="1200" dirty="0">
              <a:latin typeface="Calibri" charset="0"/>
              <a:ea typeface="Calibri" charset="0"/>
              <a:cs typeface="Times New Roman" charset="0"/>
            </a:endParaRPr>
          </a:p>
          <a:p>
            <a:pPr marL="337661" algn="just">
              <a:lnSpc>
                <a:spcPct val="115000"/>
              </a:lnSpc>
              <a:spcAft>
                <a:spcPts val="750"/>
              </a:spcAft>
            </a:pPr>
            <a:r>
              <a:rPr lang="it-IT" sz="1200" dirty="0">
                <a:solidFill>
                  <a:srgbClr val="000000"/>
                </a:solidFill>
                <a:latin typeface="Calibri" charset="0"/>
                <a:ea typeface="Calibri" charset="0"/>
                <a:cs typeface="Times New Roman" charset="0"/>
              </a:rPr>
              <a:t>Nonostante il ruolo chiave nella scoperta della fissione nucleare, la </a:t>
            </a:r>
            <a:r>
              <a:rPr lang="it-IT" sz="1200" dirty="0" err="1">
                <a:solidFill>
                  <a:srgbClr val="000000"/>
                </a:solidFill>
                <a:latin typeface="Calibri" charset="0"/>
                <a:ea typeface="Calibri" charset="0"/>
                <a:cs typeface="Times New Roman" charset="0"/>
              </a:rPr>
              <a:t>Meitner</a:t>
            </a:r>
            <a:r>
              <a:rPr lang="it-IT" sz="1200" dirty="0">
                <a:solidFill>
                  <a:srgbClr val="000000"/>
                </a:solidFill>
                <a:latin typeface="Calibri" charset="0"/>
                <a:ea typeface="Calibri" charset="0"/>
                <a:cs typeface="Times New Roman" charset="0"/>
              </a:rPr>
              <a:t> venne esclusa dal Nobel per la fisica, che fu invece assegnato ad Otto </a:t>
            </a:r>
            <a:r>
              <a:rPr lang="it-IT" sz="1200" dirty="0" err="1">
                <a:solidFill>
                  <a:srgbClr val="000000"/>
                </a:solidFill>
                <a:latin typeface="Calibri" charset="0"/>
                <a:ea typeface="Calibri" charset="0"/>
                <a:cs typeface="Times New Roman" charset="0"/>
              </a:rPr>
              <a:t>Hahn</a:t>
            </a:r>
            <a:r>
              <a:rPr lang="it-IT" sz="1200" dirty="0">
                <a:solidFill>
                  <a:srgbClr val="000000"/>
                </a:solidFill>
                <a:latin typeface="Calibri" charset="0"/>
                <a:ea typeface="Calibri" charset="0"/>
                <a:cs typeface="Times New Roman" charset="0"/>
              </a:rPr>
              <a:t> nel 1946.</a:t>
            </a:r>
            <a:endParaRPr lang="it-IT" sz="1200" dirty="0">
              <a:latin typeface="Calibri" charset="0"/>
              <a:ea typeface="Calibri" charset="0"/>
              <a:cs typeface="Times New Roman" charset="0"/>
            </a:endParaRPr>
          </a:p>
        </p:txBody>
      </p:sp>
      <p:sp>
        <p:nvSpPr>
          <p:cNvPr id="4" name="Rettangolo 3"/>
          <p:cNvSpPr/>
          <p:nvPr/>
        </p:nvSpPr>
        <p:spPr>
          <a:xfrm>
            <a:off x="2547299" y="82390"/>
            <a:ext cx="2562433" cy="369332"/>
          </a:xfrm>
          <a:prstGeom prst="rect">
            <a:avLst/>
          </a:prstGeom>
        </p:spPr>
        <p:txBody>
          <a:bodyPr wrap="none">
            <a:spAutoFit/>
          </a:bodyPr>
          <a:lstStyle/>
          <a:p>
            <a:r>
              <a:rPr lang="it-IT" b="1" i="1" dirty="0"/>
              <a:t>The </a:t>
            </a:r>
            <a:r>
              <a:rPr lang="it-IT" b="1" i="1" dirty="0" err="1"/>
              <a:t>feminist</a:t>
            </a:r>
            <a:r>
              <a:rPr lang="it-IT" b="1" i="1" dirty="0"/>
              <a:t> </a:t>
            </a:r>
            <a:r>
              <a:rPr lang="it-IT" b="1" i="1" dirty="0" err="1" smtClean="0"/>
              <a:t>standpoint</a:t>
            </a:r>
            <a:r>
              <a:rPr lang="it-IT" b="1" dirty="0" smtClean="0"/>
              <a:t> </a:t>
            </a:r>
            <a:endParaRPr lang="it-IT" dirty="0"/>
          </a:p>
        </p:txBody>
      </p:sp>
    </p:spTree>
    <p:extLst>
      <p:ext uri="{BB962C8B-B14F-4D97-AF65-F5344CB8AC3E}">
        <p14:creationId xmlns:p14="http://schemas.microsoft.com/office/powerpoint/2010/main" xmlns="" val="772838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99505" y="182880"/>
            <a:ext cx="8229600" cy="822960"/>
          </a:xfrm>
        </p:spPr>
        <p:txBody>
          <a:bodyPr/>
          <a:lstStyle/>
          <a:p>
            <a:r>
              <a:rPr lang="en-GB" sz="3600" dirty="0" smtClean="0"/>
              <a:t>Un </a:t>
            </a:r>
            <a:r>
              <a:rPr lang="en-GB" sz="3600" dirty="0" err="1" smtClean="0"/>
              <a:t>passo</a:t>
            </a:r>
            <a:r>
              <a:rPr lang="en-GB" sz="3600" dirty="0" smtClean="0"/>
              <a:t> </a:t>
            </a:r>
            <a:r>
              <a:rPr lang="en-GB" sz="3600" dirty="0" err="1" smtClean="0"/>
              <a:t>indietro</a:t>
            </a:r>
            <a:r>
              <a:rPr lang="en-GB" sz="3600" dirty="0" smtClean="0"/>
              <a:t> verso </a:t>
            </a:r>
            <a:r>
              <a:rPr lang="en-GB" sz="3600" dirty="0" err="1" smtClean="0"/>
              <a:t>il</a:t>
            </a:r>
            <a:r>
              <a:rPr lang="en-GB" sz="3600" dirty="0" smtClean="0"/>
              <a:t> bright sight del </a:t>
            </a:r>
            <a:r>
              <a:rPr lang="en-GB" sz="3600" dirty="0" err="1" smtClean="0"/>
              <a:t>Postumano</a:t>
            </a:r>
            <a:r>
              <a:rPr lang="en-GB" sz="3600" dirty="0" smtClean="0"/>
              <a:t>…</a:t>
            </a:r>
            <a:endParaRPr lang="en-GB" sz="3600" dirty="0"/>
          </a:p>
        </p:txBody>
      </p:sp>
      <p:sp>
        <p:nvSpPr>
          <p:cNvPr id="4" name="Segnaposto contenuto 3"/>
          <p:cNvSpPr>
            <a:spLocks noGrp="1"/>
          </p:cNvSpPr>
          <p:nvPr>
            <p:ph sz="half" idx="1"/>
          </p:nvPr>
        </p:nvSpPr>
        <p:spPr>
          <a:xfrm>
            <a:off x="141317" y="1245247"/>
            <a:ext cx="5225442" cy="3839501"/>
          </a:xfrm>
        </p:spPr>
        <p:txBody>
          <a:bodyPr>
            <a:noAutofit/>
          </a:bodyPr>
          <a:lstStyle/>
          <a:p>
            <a:pPr marL="114300" indent="0" algn="just">
              <a:buNone/>
            </a:pPr>
            <a:r>
              <a:rPr lang="it-IT" sz="1800" dirty="0" smtClean="0"/>
              <a:t>I </a:t>
            </a:r>
            <a:r>
              <a:rPr lang="it-IT" sz="1800" dirty="0"/>
              <a:t>termini “</a:t>
            </a:r>
            <a:r>
              <a:rPr lang="it-IT" sz="1800" dirty="0" err="1"/>
              <a:t>postumano</a:t>
            </a:r>
            <a:r>
              <a:rPr lang="it-IT" sz="1800" dirty="0"/>
              <a:t>” e “</a:t>
            </a:r>
            <a:r>
              <a:rPr lang="it-IT" sz="1800" dirty="0" err="1"/>
              <a:t>postumanesimo</a:t>
            </a:r>
            <a:r>
              <a:rPr lang="it-IT" sz="1800" dirty="0"/>
              <a:t>” sono apparsi per la prima volta nell’ambito della letteratura postmoderna. In particolare, il critico letterario </a:t>
            </a:r>
            <a:r>
              <a:rPr lang="it-IT" sz="1800" b="1" dirty="0" err="1"/>
              <a:t>Ihab</a:t>
            </a:r>
            <a:r>
              <a:rPr lang="it-IT" sz="1800" b="1" dirty="0"/>
              <a:t> </a:t>
            </a:r>
            <a:r>
              <a:rPr lang="it-IT" sz="1800" b="1" dirty="0" err="1"/>
              <a:t>Hassan</a:t>
            </a:r>
            <a:r>
              <a:rPr lang="it-IT" sz="1800" dirty="0"/>
              <a:t>, fu tra i primi a impiegarli nel saggio </a:t>
            </a:r>
            <a:r>
              <a:rPr lang="it-IT" sz="1800" b="1" i="1" dirty="0" err="1"/>
              <a:t>Prometheus</a:t>
            </a:r>
            <a:r>
              <a:rPr lang="it-IT" sz="1800" b="1" i="1" dirty="0"/>
              <a:t> </a:t>
            </a:r>
            <a:r>
              <a:rPr lang="it-IT" sz="1800" b="1" i="1" dirty="0" err="1"/>
              <a:t>as</a:t>
            </a:r>
            <a:r>
              <a:rPr lang="it-IT" sz="1800" b="1" i="1" dirty="0"/>
              <a:t> Performer: </a:t>
            </a:r>
            <a:r>
              <a:rPr lang="it-IT" sz="1800" b="1" i="1" dirty="0" err="1"/>
              <a:t>Toward</a:t>
            </a:r>
            <a:r>
              <a:rPr lang="it-IT" sz="1800" b="1" i="1" dirty="0"/>
              <a:t> a </a:t>
            </a:r>
            <a:r>
              <a:rPr lang="it-IT" sz="1800" b="1" i="1" dirty="0" err="1"/>
              <a:t>Posthumanist</a:t>
            </a:r>
            <a:r>
              <a:rPr lang="it-IT" sz="1800" b="1" i="1" dirty="0"/>
              <a:t> Culture?</a:t>
            </a:r>
            <a:r>
              <a:rPr lang="it-IT" sz="1800" b="1" dirty="0"/>
              <a:t> (1977</a:t>
            </a:r>
            <a:r>
              <a:rPr lang="it-IT" sz="1800" dirty="0"/>
              <a:t>), per poi svilupparli in </a:t>
            </a:r>
            <a:r>
              <a:rPr lang="it-IT" sz="1800" b="1" i="1" dirty="0"/>
              <a:t>The </a:t>
            </a:r>
            <a:r>
              <a:rPr lang="it-IT" sz="1800" b="1" i="1" dirty="0" err="1"/>
              <a:t>Postmodern</a:t>
            </a:r>
            <a:r>
              <a:rPr lang="it-IT" sz="1800" b="1" i="1" dirty="0"/>
              <a:t> Turn </a:t>
            </a:r>
            <a:r>
              <a:rPr lang="it-IT" sz="1800" b="1" dirty="0"/>
              <a:t>(1987</a:t>
            </a:r>
            <a:r>
              <a:rPr lang="it-IT" sz="1800" dirty="0"/>
              <a:t>), dove ha sottolineato alcuni aspetti cruciali all'interno di quest’attività linguistica specifica: «</a:t>
            </a:r>
            <a:r>
              <a:rPr lang="it-IT" sz="1800" i="1" dirty="0">
                <a:solidFill>
                  <a:srgbClr val="C00000"/>
                </a:solidFill>
              </a:rPr>
              <a:t>Vedo una trama che molti altri hanno intravisto: il desiderio condiviso di re-interpretazione nel mondo occidentale che disfa vecchi e dispone nuovi codici, canoni, procedure e credenze, ci parla forse di post-umanesimo?»</a:t>
            </a:r>
            <a:endParaRPr lang="en-GB" sz="1800" i="1" dirty="0">
              <a:solidFill>
                <a:srgbClr val="C00000"/>
              </a:solidFill>
            </a:endParaRPr>
          </a:p>
        </p:txBody>
      </p:sp>
      <p:sp>
        <p:nvSpPr>
          <p:cNvPr id="6" name="CasellaDiTesto 5"/>
          <p:cNvSpPr txBox="1"/>
          <p:nvPr/>
        </p:nvSpPr>
        <p:spPr>
          <a:xfrm>
            <a:off x="141317" y="5324155"/>
            <a:ext cx="4755423" cy="923330"/>
          </a:xfrm>
          <a:prstGeom prst="rect">
            <a:avLst/>
          </a:prstGeom>
          <a:noFill/>
        </p:spPr>
        <p:txBody>
          <a:bodyPr wrap="square" rtlCol="0">
            <a:spAutoFit/>
          </a:bodyPr>
          <a:lstStyle/>
          <a:p>
            <a:pPr algn="just"/>
            <a:r>
              <a:rPr lang="it-IT" b="1" i="1" smtClean="0"/>
              <a:t>How </a:t>
            </a:r>
            <a:r>
              <a:rPr lang="it-IT" b="1" i="1" dirty="0" err="1"/>
              <a:t>We</a:t>
            </a:r>
            <a:r>
              <a:rPr lang="it-IT" b="1" i="1" dirty="0"/>
              <a:t> </a:t>
            </a:r>
            <a:r>
              <a:rPr lang="it-IT" b="1" i="1" dirty="0" err="1"/>
              <a:t>Became</a:t>
            </a:r>
            <a:r>
              <a:rPr lang="it-IT" b="1" i="1" dirty="0"/>
              <a:t> </a:t>
            </a:r>
            <a:r>
              <a:rPr lang="it-IT" b="1" i="1" dirty="0" err="1"/>
              <a:t>Posthuman</a:t>
            </a:r>
            <a:r>
              <a:rPr lang="it-IT" b="1" i="1" dirty="0"/>
              <a:t>: Virtual </a:t>
            </a:r>
            <a:r>
              <a:rPr lang="it-IT" b="1" i="1" dirty="0" err="1"/>
              <a:t>Bodies</a:t>
            </a:r>
            <a:r>
              <a:rPr lang="it-IT" b="1" i="1" dirty="0"/>
              <a:t> in </a:t>
            </a:r>
            <a:r>
              <a:rPr lang="it-IT" b="1" i="1" dirty="0" err="1"/>
              <a:t>Cybernetics</a:t>
            </a:r>
            <a:r>
              <a:rPr lang="it-IT" b="1" i="1" dirty="0"/>
              <a:t>, </a:t>
            </a:r>
            <a:r>
              <a:rPr lang="it-IT" b="1" i="1" dirty="0" err="1"/>
              <a:t>Literature</a:t>
            </a:r>
            <a:r>
              <a:rPr lang="it-IT" b="1" i="1" dirty="0"/>
              <a:t> and </a:t>
            </a:r>
            <a:r>
              <a:rPr lang="it-IT" b="1" i="1" dirty="0" err="1"/>
              <a:t>Informatics</a:t>
            </a:r>
            <a:r>
              <a:rPr lang="it-IT" b="1" i="1" dirty="0"/>
              <a:t> </a:t>
            </a:r>
            <a:r>
              <a:rPr lang="it-IT" b="1" dirty="0"/>
              <a:t>(1999) di </a:t>
            </a:r>
            <a:r>
              <a:rPr lang="it-IT" b="1" dirty="0" err="1"/>
              <a:t>Katherine</a:t>
            </a:r>
            <a:r>
              <a:rPr lang="it-IT" b="1" dirty="0"/>
              <a:t> </a:t>
            </a:r>
            <a:r>
              <a:rPr lang="it-IT" b="1" dirty="0" err="1"/>
              <a:t>Hayles</a:t>
            </a:r>
            <a:r>
              <a:rPr lang="it-IT" b="1" dirty="0"/>
              <a:t>. </a:t>
            </a:r>
            <a:endParaRPr lang="it-IT" dirty="0"/>
          </a:p>
        </p:txBody>
      </p:sp>
      <p:sp>
        <p:nvSpPr>
          <p:cNvPr id="7" name="Fumetto 2 6"/>
          <p:cNvSpPr/>
          <p:nvPr/>
        </p:nvSpPr>
        <p:spPr>
          <a:xfrm>
            <a:off x="5657317" y="873070"/>
            <a:ext cx="2771788" cy="5776516"/>
          </a:xfrm>
          <a:prstGeom prst="wedgeRoundRectCallout">
            <a:avLst>
              <a:gd name="adj1" fmla="val -74449"/>
              <a:gd name="adj2" fmla="val 33146"/>
              <a:gd name="adj3" fmla="val 16667"/>
            </a:avLst>
          </a:prstGeom>
          <a:gradFill flip="none" rotWithShape="1">
            <a:gsLst>
              <a:gs pos="0">
                <a:schemeClr val="accent3">
                  <a:lumMod val="5000"/>
                  <a:lumOff val="95000"/>
                </a:schemeClr>
              </a:gs>
              <a:gs pos="94000">
                <a:schemeClr val="accent3">
                  <a:lumMod val="0"/>
                  <a:lumOff val="100000"/>
                  <a:alpha val="0"/>
                </a:schemeClr>
              </a:gs>
              <a:gs pos="0">
                <a:schemeClr val="accent3">
                  <a:lumMod val="45000"/>
                  <a:lumOff val="55000"/>
                </a:schemeClr>
              </a:gs>
              <a:gs pos="100000">
                <a:schemeClr val="accent3">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600" b="1" dirty="0">
                <a:solidFill>
                  <a:schemeClr val="tx1"/>
                </a:solidFill>
              </a:rPr>
              <a:t>Se il mio incubo è una cultura abitata da </a:t>
            </a:r>
            <a:r>
              <a:rPr lang="it-IT" sz="1600" b="1" dirty="0" err="1">
                <a:solidFill>
                  <a:schemeClr val="tx1"/>
                </a:solidFill>
              </a:rPr>
              <a:t>postumani</a:t>
            </a:r>
            <a:r>
              <a:rPr lang="it-IT" sz="1600" b="1" dirty="0">
                <a:solidFill>
                  <a:schemeClr val="tx1"/>
                </a:solidFill>
              </a:rPr>
              <a:t> che guardano ai loro corpi come ad accessori alla moda piuttosto che come al terreno dell’essere, il mio sogno è una versione del </a:t>
            </a:r>
            <a:r>
              <a:rPr lang="it-IT" sz="1600" b="1" dirty="0" err="1">
                <a:solidFill>
                  <a:schemeClr val="tx1"/>
                </a:solidFill>
              </a:rPr>
              <a:t>postumano</a:t>
            </a:r>
            <a:r>
              <a:rPr lang="it-IT" sz="1600" b="1" dirty="0">
                <a:solidFill>
                  <a:schemeClr val="tx1"/>
                </a:solidFill>
              </a:rPr>
              <a:t> che abbracci le possibilità delle tecnologie dell’informazione senza venir sedotta dalle fantasie di potere illimitato e di immortalità disincarnata, che riconosca e apprezzi la finitezza come condizione dell’essere umano, e comprenda che la vita umana è incorporata in un mondo materiale altamente complesso. (5)</a:t>
            </a:r>
          </a:p>
        </p:txBody>
      </p:sp>
    </p:spTree>
    <p:extLst>
      <p:ext uri="{BB962C8B-B14F-4D97-AF65-F5344CB8AC3E}">
        <p14:creationId xmlns:p14="http://schemas.microsoft.com/office/powerpoint/2010/main" xmlns="" val="806163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108065" y="141634"/>
            <a:ext cx="8429106" cy="747827"/>
          </a:xfrm>
        </p:spPr>
        <p:txBody>
          <a:bodyPr/>
          <a:lstStyle/>
          <a:p>
            <a:r>
              <a:rPr lang="it-IT" sz="3600" dirty="0" smtClean="0"/>
              <a:t>…e un salto nella letteratura fantascientifica</a:t>
            </a:r>
            <a:endParaRPr lang="it-IT" sz="3600" dirty="0"/>
          </a:p>
        </p:txBody>
      </p:sp>
      <p:sp>
        <p:nvSpPr>
          <p:cNvPr id="5" name="Segnaposto contenuto 4"/>
          <p:cNvSpPr>
            <a:spLocks noGrp="1"/>
          </p:cNvSpPr>
          <p:nvPr>
            <p:ph idx="1"/>
          </p:nvPr>
        </p:nvSpPr>
        <p:spPr>
          <a:xfrm>
            <a:off x="-116378" y="889460"/>
            <a:ext cx="4912821" cy="5968539"/>
          </a:xfrm>
        </p:spPr>
        <p:txBody>
          <a:bodyPr>
            <a:normAutofit lnSpcReduction="10000"/>
          </a:bodyPr>
          <a:lstStyle/>
          <a:p>
            <a:pPr algn="just"/>
            <a:r>
              <a:rPr lang="en-GB" sz="2000" dirty="0" smtClean="0"/>
              <a:t>T</a:t>
            </a:r>
            <a:r>
              <a:rPr lang="it-IT" sz="2000" dirty="0" err="1" smtClean="0"/>
              <a:t>ra</a:t>
            </a:r>
            <a:r>
              <a:rPr lang="it-IT" sz="2000" dirty="0" smtClean="0"/>
              <a:t> le prime ad attraversare il confine umano-inumano-</a:t>
            </a:r>
            <a:r>
              <a:rPr lang="it-IT" sz="2000" dirty="0" err="1" smtClean="0"/>
              <a:t>postumano</a:t>
            </a:r>
            <a:r>
              <a:rPr lang="it-IT" sz="2000" dirty="0" smtClean="0"/>
              <a:t> c’è Mary Shelley con Frankenstein del 1818: la mostruosità che non può essere accettata in quanto tale ed è chiamata a </a:t>
            </a:r>
            <a:r>
              <a:rPr lang="it-IT" sz="2000" dirty="0" err="1" smtClean="0"/>
              <a:t>performare</a:t>
            </a:r>
            <a:r>
              <a:rPr lang="it-IT" sz="2000" dirty="0" smtClean="0"/>
              <a:t> i loro standard, a partire da linguaggio e voce.</a:t>
            </a:r>
          </a:p>
          <a:p>
            <a:pPr algn="just"/>
            <a:r>
              <a:rPr lang="it-IT" sz="2000" dirty="0" smtClean="0"/>
              <a:t>Gli umani “normodotati” non riconoscono la creatura come della propria specie, solo il cieco </a:t>
            </a:r>
            <a:r>
              <a:rPr lang="it-IT" sz="2000" dirty="0" err="1" smtClean="0"/>
              <a:t>Delacey</a:t>
            </a:r>
            <a:r>
              <a:rPr lang="it-IT" sz="2000" dirty="0" smtClean="0"/>
              <a:t> accetta la prossimità del mostro</a:t>
            </a:r>
          </a:p>
          <a:p>
            <a:pPr algn="just"/>
            <a:r>
              <a:rPr lang="it-IT" sz="2000" dirty="0"/>
              <a:t>L</a:t>
            </a:r>
            <a:r>
              <a:rPr lang="it-IT" sz="2000" dirty="0" smtClean="0"/>
              <a:t>o scienziato rifiuta di creare un mostro si sesso femminile, sarebbe incontrollabile, la specie umana sarebbe minacciata dalla sua potenza generatrice</a:t>
            </a:r>
          </a:p>
          <a:p>
            <a:pPr algn="just"/>
            <a:r>
              <a:rPr lang="it-IT" sz="2000" dirty="0" smtClean="0"/>
              <a:t>Critica alla scienza prometeica: è l’uomo che produce mostri quando usurpa la natura. La scienza non ha un utilizzo positivo, alla fine non si salva nessuno, né mostro né scienziato</a:t>
            </a:r>
            <a:endParaRPr lang="it-IT" sz="2000" dirty="0"/>
          </a:p>
        </p:txBody>
      </p:sp>
      <p:pic>
        <p:nvPicPr>
          <p:cNvPr id="6" name="Immagine 5"/>
          <p:cNvPicPr>
            <a:picLocks noChangeAspect="1"/>
          </p:cNvPicPr>
          <p:nvPr/>
        </p:nvPicPr>
        <p:blipFill>
          <a:blip r:embed="rId3"/>
          <a:stretch>
            <a:fillRect/>
          </a:stretch>
        </p:blipFill>
        <p:spPr>
          <a:xfrm>
            <a:off x="5029198" y="989215"/>
            <a:ext cx="3816829" cy="5694218"/>
          </a:xfrm>
          <a:prstGeom prst="rect">
            <a:avLst/>
          </a:prstGeom>
        </p:spPr>
      </p:pic>
    </p:spTree>
    <p:extLst>
      <p:ext uri="{BB962C8B-B14F-4D97-AF65-F5344CB8AC3E}">
        <p14:creationId xmlns:p14="http://schemas.microsoft.com/office/powerpoint/2010/main" xmlns="" val="513803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972589"/>
            <a:ext cx="7971905" cy="5669280"/>
          </a:xfrm>
        </p:spPr>
        <p:txBody>
          <a:bodyPr>
            <a:normAutofit lnSpcReduction="10000"/>
          </a:bodyPr>
          <a:lstStyle/>
          <a:p>
            <a:pPr marR="0" lvl="0" indent="-342900" algn="just" defTabSz="914400" eaLnBrk="1" fontAlgn="auto" latinLnBrk="0" hangingPunct="1">
              <a:lnSpc>
                <a:spcPct val="100000"/>
              </a:lnSpc>
              <a:spcBef>
                <a:spcPts val="0"/>
              </a:spcBef>
              <a:spcAft>
                <a:spcPts val="0"/>
              </a:spcAft>
              <a:buClrTx/>
              <a:buSzTx/>
              <a:buFont typeface="Arial" charset="0"/>
              <a:buChar char="•"/>
              <a:tabLst/>
              <a:defRPr/>
            </a:pPr>
            <a:r>
              <a:rPr lang="it-IT" sz="2400" dirty="0" smtClean="0"/>
              <a:t>Già dal 1895 esiste una traiettoria “utopista” nella letteratura fantascientifica femminista: </a:t>
            </a:r>
            <a:r>
              <a:rPr lang="it-IT" sz="2400" i="1" dirty="0" err="1" smtClean="0">
                <a:solidFill>
                  <a:srgbClr val="FF0000"/>
                </a:solidFill>
              </a:rPr>
              <a:t>Mercia</a:t>
            </a:r>
            <a:r>
              <a:rPr lang="it-IT" sz="2400" i="1" dirty="0" smtClean="0">
                <a:solidFill>
                  <a:srgbClr val="FF0000"/>
                </a:solidFill>
              </a:rPr>
              <a:t> the </a:t>
            </a:r>
            <a:r>
              <a:rPr lang="it-IT" sz="2400" i="1" dirty="0" err="1" smtClean="0">
                <a:solidFill>
                  <a:srgbClr val="FF0000"/>
                </a:solidFill>
              </a:rPr>
              <a:t>Astronomer</a:t>
            </a:r>
            <a:r>
              <a:rPr lang="it-IT" sz="2400" i="1" dirty="0" smtClean="0">
                <a:solidFill>
                  <a:srgbClr val="FF0000"/>
                </a:solidFill>
              </a:rPr>
              <a:t> </a:t>
            </a:r>
            <a:r>
              <a:rPr lang="it-IT" sz="2400" i="1" dirty="0" err="1" smtClean="0">
                <a:solidFill>
                  <a:srgbClr val="FF0000"/>
                </a:solidFill>
              </a:rPr>
              <a:t>Royal</a:t>
            </a:r>
            <a:r>
              <a:rPr lang="it-IT" sz="2400" dirty="0" smtClean="0">
                <a:solidFill>
                  <a:srgbClr val="FF0000"/>
                </a:solidFill>
              </a:rPr>
              <a:t> di Amelia </a:t>
            </a:r>
            <a:r>
              <a:rPr lang="it-IT" sz="2400" dirty="0" err="1" smtClean="0">
                <a:solidFill>
                  <a:srgbClr val="FF0000"/>
                </a:solidFill>
              </a:rPr>
              <a:t>Mears</a:t>
            </a:r>
            <a:r>
              <a:rPr lang="it-IT" sz="2400" dirty="0" smtClean="0">
                <a:solidFill>
                  <a:srgbClr val="FF0000"/>
                </a:solidFill>
              </a:rPr>
              <a:t> Garland: </a:t>
            </a:r>
            <a:r>
              <a:rPr lang="it-IT" sz="2400" dirty="0" smtClean="0"/>
              <a:t>liberazione dal lavoro domestico grazie ai robot, emancipazione scientifico-professionale delle donne, controllo della natalità, scelta del sesso, no guerre</a:t>
            </a:r>
            <a:endParaRPr lang="it-IT" sz="2400" dirty="0"/>
          </a:p>
          <a:p>
            <a:pPr marR="0" lvl="0" indent="-342900" algn="just" defTabSz="914400" eaLnBrk="1" fontAlgn="auto" latinLnBrk="0" hangingPunct="1">
              <a:lnSpc>
                <a:spcPct val="100000"/>
              </a:lnSpc>
              <a:spcBef>
                <a:spcPts val="0"/>
              </a:spcBef>
              <a:spcAft>
                <a:spcPts val="0"/>
              </a:spcAft>
              <a:buClrTx/>
              <a:buSzTx/>
              <a:buFont typeface="Arial" charset="0"/>
              <a:buChar char="•"/>
              <a:tabLst/>
              <a:defRPr/>
            </a:pPr>
            <a:r>
              <a:rPr lang="it-IT" sz="2400" dirty="0" smtClean="0"/>
              <a:t>Sotto lo pseudonimo </a:t>
            </a:r>
            <a:r>
              <a:rPr lang="it-IT" sz="2400" dirty="0" smtClean="0">
                <a:solidFill>
                  <a:srgbClr val="FF0000"/>
                </a:solidFill>
              </a:rPr>
              <a:t>Stone, </a:t>
            </a:r>
            <a:r>
              <a:rPr lang="it-IT" sz="2400" dirty="0">
                <a:solidFill>
                  <a:srgbClr val="FF0000"/>
                </a:solidFill>
              </a:rPr>
              <a:t>L</a:t>
            </a:r>
            <a:r>
              <a:rPr lang="it-IT" sz="2400" dirty="0" smtClean="0">
                <a:solidFill>
                  <a:srgbClr val="FF0000"/>
                </a:solidFill>
              </a:rPr>
              <a:t>eslie </a:t>
            </a:r>
            <a:r>
              <a:rPr lang="it-IT" sz="2400" dirty="0" err="1" smtClean="0">
                <a:solidFill>
                  <a:srgbClr val="FF0000"/>
                </a:solidFill>
              </a:rPr>
              <a:t>Silverberg</a:t>
            </a:r>
            <a:r>
              <a:rPr lang="it-IT" sz="2400" dirty="0" smtClean="0">
                <a:solidFill>
                  <a:srgbClr val="FF0000"/>
                </a:solidFill>
              </a:rPr>
              <a:t> </a:t>
            </a:r>
            <a:r>
              <a:rPr lang="it-IT" sz="2400" dirty="0" smtClean="0"/>
              <a:t>scrive nel 1929 </a:t>
            </a:r>
            <a:r>
              <a:rPr lang="it-IT" sz="2400" i="1" dirty="0" smtClean="0">
                <a:solidFill>
                  <a:srgbClr val="FF0000"/>
                </a:solidFill>
              </a:rPr>
              <a:t>Men with </a:t>
            </a:r>
            <a:r>
              <a:rPr lang="it-IT" sz="2400" i="1" dirty="0" err="1" smtClean="0">
                <a:solidFill>
                  <a:srgbClr val="FF0000"/>
                </a:solidFill>
              </a:rPr>
              <a:t>wings</a:t>
            </a:r>
            <a:r>
              <a:rPr lang="it-IT" sz="2400" dirty="0" smtClean="0"/>
              <a:t>, nel 1930 </a:t>
            </a:r>
            <a:r>
              <a:rPr lang="it-IT" sz="2400" i="1" dirty="0" err="1" smtClean="0">
                <a:solidFill>
                  <a:srgbClr val="FF0000"/>
                </a:solidFill>
              </a:rPr>
              <a:t>Women</a:t>
            </a:r>
            <a:r>
              <a:rPr lang="it-IT" sz="2400" i="1" dirty="0" smtClean="0">
                <a:solidFill>
                  <a:srgbClr val="FF0000"/>
                </a:solidFill>
              </a:rPr>
              <a:t> with </a:t>
            </a:r>
            <a:r>
              <a:rPr lang="it-IT" sz="2400" i="1" dirty="0" err="1" smtClean="0">
                <a:solidFill>
                  <a:srgbClr val="FF0000"/>
                </a:solidFill>
              </a:rPr>
              <a:t>wings</a:t>
            </a:r>
            <a:r>
              <a:rPr lang="it-IT" sz="2400" dirty="0" smtClean="0"/>
              <a:t>: si insegna ai bambini a diventare educatori e a dedicarsi alla cura, le donne si sterilizzano per scelta, gli scienziati sono intenti a cercare altri mezzi per riprodursi che evitino alle donne la gravidanza</a:t>
            </a:r>
          </a:p>
          <a:p>
            <a:pPr indent="-342900" algn="just">
              <a:spcBef>
                <a:spcPts val="0"/>
              </a:spcBef>
              <a:buClrTx/>
              <a:buFont typeface="Arial" charset="0"/>
              <a:buChar char="•"/>
            </a:pPr>
            <a:r>
              <a:rPr lang="it-IT" sz="2400" dirty="0"/>
              <a:t>La scrittrice </a:t>
            </a:r>
            <a:r>
              <a:rPr lang="it-IT" sz="2400" dirty="0" err="1">
                <a:solidFill>
                  <a:srgbClr val="FF0000"/>
                </a:solidFill>
              </a:rPr>
              <a:t>Lorraine</a:t>
            </a:r>
            <a:r>
              <a:rPr lang="it-IT" sz="2400" dirty="0">
                <a:solidFill>
                  <a:srgbClr val="FF0000"/>
                </a:solidFill>
              </a:rPr>
              <a:t> </a:t>
            </a:r>
            <a:r>
              <a:rPr lang="it-IT" sz="2400" dirty="0"/>
              <a:t>nel 1930 pubblica </a:t>
            </a:r>
            <a:r>
              <a:rPr lang="it-IT" sz="2400" i="1" dirty="0" err="1">
                <a:solidFill>
                  <a:srgbClr val="FF0000"/>
                </a:solidFill>
              </a:rPr>
              <a:t>Into</a:t>
            </a:r>
            <a:r>
              <a:rPr lang="it-IT" sz="2400" i="1" dirty="0">
                <a:solidFill>
                  <a:srgbClr val="FF0000"/>
                </a:solidFill>
              </a:rPr>
              <a:t> the XXVIII Century: </a:t>
            </a:r>
            <a:r>
              <a:rPr lang="it-IT" sz="2400" dirty="0"/>
              <a:t>i feti crescono in incubatrici non nel corpo delle donne, le donne sono libere di dedicarsi ad altri lavori e non a quello riproduttivo grazie alla tecnologia</a:t>
            </a:r>
            <a:endParaRPr lang="it-IT" sz="2400" baseline="30000" dirty="0">
              <a:solidFill>
                <a:srgbClr val="FF0000"/>
              </a:solidFill>
            </a:endParaRPr>
          </a:p>
          <a:p>
            <a:pPr marR="0" lvl="0" indent="-342900" algn="just" defTabSz="914400" eaLnBrk="1" fontAlgn="auto" latinLnBrk="0" hangingPunct="1">
              <a:lnSpc>
                <a:spcPct val="100000"/>
              </a:lnSpc>
              <a:spcBef>
                <a:spcPts val="0"/>
              </a:spcBef>
              <a:spcAft>
                <a:spcPts val="0"/>
              </a:spcAft>
              <a:buClrTx/>
              <a:buSzTx/>
              <a:buFont typeface="Arial" charset="0"/>
              <a:buChar char="•"/>
              <a:tabLst/>
              <a:defRPr/>
            </a:pPr>
            <a:endParaRPr lang="it-IT" sz="2000" dirty="0" smtClean="0"/>
          </a:p>
          <a:p>
            <a:pPr marL="0" marR="0" lvl="0" indent="0" algn="just" defTabSz="914400" eaLnBrk="1" fontAlgn="auto" latinLnBrk="0" hangingPunct="1">
              <a:lnSpc>
                <a:spcPct val="100000"/>
              </a:lnSpc>
              <a:spcBef>
                <a:spcPts val="0"/>
              </a:spcBef>
              <a:spcAft>
                <a:spcPts val="0"/>
              </a:spcAft>
              <a:buClrTx/>
              <a:buSzTx/>
              <a:buFontTx/>
              <a:buNone/>
              <a:tabLst/>
              <a:defRPr/>
            </a:pPr>
            <a:endParaRPr lang="it-IT"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GB" dirty="0"/>
          </a:p>
        </p:txBody>
      </p:sp>
      <p:sp>
        <p:nvSpPr>
          <p:cNvPr id="4" name="Titolo 3"/>
          <p:cNvSpPr>
            <a:spLocks noGrp="1"/>
          </p:cNvSpPr>
          <p:nvPr>
            <p:ph type="title"/>
          </p:nvPr>
        </p:nvSpPr>
        <p:spPr>
          <a:xfrm>
            <a:off x="108065" y="141634"/>
            <a:ext cx="8429106" cy="747827"/>
          </a:xfrm>
        </p:spPr>
        <p:txBody>
          <a:bodyPr/>
          <a:lstStyle/>
          <a:p>
            <a:r>
              <a:rPr lang="it-IT" sz="3600" dirty="0" smtClean="0"/>
              <a:t>…e un salto nella letteratura fantascientifica</a:t>
            </a:r>
            <a:endParaRPr lang="it-IT" sz="3600" dirty="0"/>
          </a:p>
        </p:txBody>
      </p:sp>
    </p:spTree>
    <p:extLst>
      <p:ext uri="{BB962C8B-B14F-4D97-AF65-F5344CB8AC3E}">
        <p14:creationId xmlns:p14="http://schemas.microsoft.com/office/powerpoint/2010/main" xmlns="" val="1755568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2" cstate="print"/>
          <a:stretch>
            <a:fillRect/>
          </a:stretch>
        </p:blipFill>
        <p:spPr>
          <a:xfrm>
            <a:off x="108065" y="986144"/>
            <a:ext cx="4605251" cy="2320397"/>
          </a:xfrm>
          <a:prstGeom prst="rect">
            <a:avLst/>
          </a:prstGeom>
        </p:spPr>
      </p:pic>
      <p:sp>
        <p:nvSpPr>
          <p:cNvPr id="4" name="Titolo 3"/>
          <p:cNvSpPr>
            <a:spLocks noGrp="1"/>
          </p:cNvSpPr>
          <p:nvPr>
            <p:ph type="title"/>
          </p:nvPr>
        </p:nvSpPr>
        <p:spPr>
          <a:xfrm>
            <a:off x="108065" y="141634"/>
            <a:ext cx="8429106" cy="747827"/>
          </a:xfrm>
        </p:spPr>
        <p:txBody>
          <a:bodyPr/>
          <a:lstStyle/>
          <a:p>
            <a:r>
              <a:rPr lang="it-IT" sz="3600" dirty="0" smtClean="0"/>
              <a:t>…e un salto nella letteratura fantascientifica</a:t>
            </a:r>
            <a:endParaRPr lang="it-IT" sz="3600" dirty="0"/>
          </a:p>
        </p:txBody>
      </p:sp>
      <p:sp>
        <p:nvSpPr>
          <p:cNvPr id="6" name="CasellaDiTesto 5"/>
          <p:cNvSpPr txBox="1"/>
          <p:nvPr/>
        </p:nvSpPr>
        <p:spPr>
          <a:xfrm>
            <a:off x="108065" y="3431481"/>
            <a:ext cx="4605251" cy="3139321"/>
          </a:xfrm>
          <a:prstGeom prst="rect">
            <a:avLst/>
          </a:prstGeom>
          <a:noFill/>
        </p:spPr>
        <p:txBody>
          <a:bodyPr wrap="square" rtlCol="0">
            <a:spAutoFit/>
          </a:bodyPr>
          <a:lstStyle/>
          <a:p>
            <a:pPr algn="just"/>
            <a:r>
              <a:rPr lang="it-IT" i="1" dirty="0" smtClean="0">
                <a:solidFill>
                  <a:srgbClr val="FF0000"/>
                </a:solidFill>
              </a:rPr>
              <a:t>No Woman </a:t>
            </a:r>
            <a:r>
              <a:rPr lang="it-IT" i="1" dirty="0" err="1" smtClean="0">
                <a:solidFill>
                  <a:srgbClr val="FF0000"/>
                </a:solidFill>
              </a:rPr>
              <a:t>Born</a:t>
            </a:r>
            <a:r>
              <a:rPr lang="it-IT" i="1" dirty="0" smtClean="0">
                <a:solidFill>
                  <a:srgbClr val="FF0000"/>
                </a:solidFill>
              </a:rPr>
              <a:t> </a:t>
            </a:r>
            <a:r>
              <a:rPr lang="it-IT" dirty="0" smtClean="0"/>
              <a:t>1944 di </a:t>
            </a:r>
            <a:r>
              <a:rPr lang="it-IT" dirty="0" smtClean="0">
                <a:solidFill>
                  <a:srgbClr val="FF0000"/>
                </a:solidFill>
              </a:rPr>
              <a:t>Catherine L. Moore: </a:t>
            </a:r>
            <a:r>
              <a:rPr lang="it-IT" dirty="0" smtClean="0"/>
              <a:t>la protagonista Deirdre è una cantante ballerina che viene ricostruita tecnologicamente. Quando si riconosce come cyborg </a:t>
            </a:r>
            <a:r>
              <a:rPr lang="it-IT" dirty="0" err="1" smtClean="0"/>
              <a:t>Deidre</a:t>
            </a:r>
            <a:r>
              <a:rPr lang="it-IT" dirty="0" smtClean="0"/>
              <a:t> opera una decostruzione della nozione patriarcale di femminilità, è un ibrido umano macchina che </a:t>
            </a:r>
            <a:r>
              <a:rPr lang="it-IT" dirty="0" err="1" smtClean="0"/>
              <a:t>performa</a:t>
            </a:r>
            <a:r>
              <a:rPr lang="it-IT" dirty="0" smtClean="0"/>
              <a:t> sia il genere sia la specie. Ribaltamento del </a:t>
            </a:r>
            <a:r>
              <a:rPr lang="it-IT" dirty="0" err="1" smtClean="0"/>
              <a:t>Frankeinstein</a:t>
            </a:r>
            <a:r>
              <a:rPr lang="it-IT" dirty="0" smtClean="0"/>
              <a:t>: nel dialogo finale tra creatore e creatura la cyborg non chiede vendetta ma rivendica la piena autogestione del proprio corpo. </a:t>
            </a:r>
            <a:endParaRPr lang="it-IT" dirty="0"/>
          </a:p>
        </p:txBody>
      </p:sp>
      <p:pic>
        <p:nvPicPr>
          <p:cNvPr id="9" name="Immagine 8"/>
          <p:cNvPicPr>
            <a:picLocks noChangeAspect="1"/>
          </p:cNvPicPr>
          <p:nvPr/>
        </p:nvPicPr>
        <p:blipFill>
          <a:blip r:embed="rId3" cstate="print"/>
          <a:stretch>
            <a:fillRect/>
          </a:stretch>
        </p:blipFill>
        <p:spPr>
          <a:xfrm>
            <a:off x="4789705" y="4298719"/>
            <a:ext cx="4354295" cy="2449291"/>
          </a:xfrm>
          <a:prstGeom prst="rect">
            <a:avLst/>
          </a:prstGeom>
        </p:spPr>
      </p:pic>
      <p:sp>
        <p:nvSpPr>
          <p:cNvPr id="10" name="CasellaDiTesto 9"/>
          <p:cNvSpPr txBox="1"/>
          <p:nvPr/>
        </p:nvSpPr>
        <p:spPr>
          <a:xfrm>
            <a:off x="4789706" y="935825"/>
            <a:ext cx="3564585" cy="3139321"/>
          </a:xfrm>
          <a:prstGeom prst="rect">
            <a:avLst/>
          </a:prstGeom>
          <a:noFill/>
        </p:spPr>
        <p:txBody>
          <a:bodyPr wrap="square" rtlCol="0">
            <a:spAutoFit/>
          </a:bodyPr>
          <a:lstStyle/>
          <a:p>
            <a:pPr algn="just"/>
            <a:r>
              <a:rPr lang="it-IT" dirty="0" err="1" smtClean="0">
                <a:solidFill>
                  <a:srgbClr val="FF0000"/>
                </a:solidFill>
              </a:rPr>
              <a:t>Joanna</a:t>
            </a:r>
            <a:r>
              <a:rPr lang="it-IT" dirty="0" smtClean="0">
                <a:solidFill>
                  <a:srgbClr val="FF0000"/>
                </a:solidFill>
              </a:rPr>
              <a:t> </a:t>
            </a:r>
            <a:r>
              <a:rPr lang="it-IT" dirty="0" err="1" smtClean="0">
                <a:solidFill>
                  <a:srgbClr val="FF0000"/>
                </a:solidFill>
              </a:rPr>
              <a:t>Russ</a:t>
            </a:r>
            <a:r>
              <a:rPr lang="it-IT" dirty="0" smtClean="0">
                <a:solidFill>
                  <a:srgbClr val="FF0000"/>
                </a:solidFill>
              </a:rPr>
              <a:t> 1975 </a:t>
            </a:r>
            <a:r>
              <a:rPr lang="it-IT" dirty="0" err="1" smtClean="0">
                <a:solidFill>
                  <a:srgbClr val="FF0000"/>
                </a:solidFill>
              </a:rPr>
              <a:t>Female</a:t>
            </a:r>
            <a:r>
              <a:rPr lang="it-IT" dirty="0" smtClean="0">
                <a:solidFill>
                  <a:srgbClr val="FF0000"/>
                </a:solidFill>
              </a:rPr>
              <a:t> Man</a:t>
            </a:r>
            <a:r>
              <a:rPr lang="it-IT" dirty="0" smtClean="0"/>
              <a:t>: quattro donne che vivono tempi diversi tra passato e futuro, tempi che si intersecano perché accomunati dal luogo, </a:t>
            </a:r>
            <a:r>
              <a:rPr lang="it-IT" dirty="0" err="1" smtClean="0"/>
              <a:t>Whileaway</a:t>
            </a:r>
            <a:r>
              <a:rPr lang="it-IT" dirty="0" smtClean="0"/>
              <a:t>. Decostruzione linguistica e culturale dell’uso del neutro e del maschile, attacco all’uso della parola Uomo. Gli uomini del mondo di Jael vengono chirurgicamente trasformati in donne</a:t>
            </a:r>
            <a:endParaRPr lang="it-IT" dirty="0"/>
          </a:p>
        </p:txBody>
      </p:sp>
    </p:spTree>
    <p:extLst>
      <p:ext uri="{BB962C8B-B14F-4D97-AF65-F5344CB8AC3E}">
        <p14:creationId xmlns:p14="http://schemas.microsoft.com/office/powerpoint/2010/main" xmlns="" val="799908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889461"/>
            <a:ext cx="4414059" cy="5843848"/>
          </a:xfrm>
          <a:ln w="38100">
            <a:solidFill>
              <a:schemeClr val="accent1"/>
            </a:solidFill>
          </a:ln>
        </p:spPr>
        <p:txBody>
          <a:bodyPr>
            <a:noAutofit/>
          </a:bodyPr>
          <a:lstStyle/>
          <a:p>
            <a:pPr marL="114300" indent="0" algn="just">
              <a:buNone/>
            </a:pPr>
            <a:r>
              <a:rPr lang="it-IT" sz="1900" dirty="0" smtClean="0"/>
              <a:t>Tra </a:t>
            </a:r>
            <a:r>
              <a:rPr lang="it-IT" sz="1900" dirty="0"/>
              <a:t>i romanzi più citati da </a:t>
            </a:r>
            <a:r>
              <a:rPr lang="it-IT" sz="1900" dirty="0" err="1" smtClean="0"/>
              <a:t>Haraway</a:t>
            </a:r>
            <a:r>
              <a:rPr lang="it-IT" sz="1900" dirty="0" smtClean="0"/>
              <a:t>: </a:t>
            </a:r>
            <a:r>
              <a:rPr lang="it-IT" sz="1900" i="1" dirty="0">
                <a:solidFill>
                  <a:srgbClr val="FF0000"/>
                </a:solidFill>
              </a:rPr>
              <a:t>Sul filo del </a:t>
            </a:r>
            <a:r>
              <a:rPr lang="it-IT" sz="1900" i="1" dirty="0" smtClean="0">
                <a:solidFill>
                  <a:srgbClr val="FF0000"/>
                </a:solidFill>
              </a:rPr>
              <a:t>tempo </a:t>
            </a:r>
            <a:r>
              <a:rPr lang="it-IT" sz="1900" dirty="0" smtClean="0">
                <a:solidFill>
                  <a:srgbClr val="FF0000"/>
                </a:solidFill>
              </a:rPr>
              <a:t>1976 </a:t>
            </a:r>
            <a:r>
              <a:rPr lang="it-IT" sz="1900" dirty="0">
                <a:solidFill>
                  <a:srgbClr val="FF0000"/>
                </a:solidFill>
              </a:rPr>
              <a:t>di </a:t>
            </a:r>
            <a:r>
              <a:rPr lang="it-IT" sz="1900" dirty="0" err="1">
                <a:solidFill>
                  <a:srgbClr val="FF0000"/>
                </a:solidFill>
              </a:rPr>
              <a:t>Marge</a:t>
            </a:r>
            <a:r>
              <a:rPr lang="it-IT" sz="1900" dirty="0">
                <a:solidFill>
                  <a:srgbClr val="FF0000"/>
                </a:solidFill>
              </a:rPr>
              <a:t> </a:t>
            </a:r>
            <a:r>
              <a:rPr lang="it-IT" sz="1900" dirty="0" err="1" smtClean="0">
                <a:solidFill>
                  <a:srgbClr val="FF0000"/>
                </a:solidFill>
              </a:rPr>
              <a:t>Piercy</a:t>
            </a:r>
            <a:r>
              <a:rPr lang="it-IT" sz="1900" dirty="0" smtClean="0"/>
              <a:t>, che descrive </a:t>
            </a:r>
            <a:r>
              <a:rPr lang="it-IT" sz="1900" dirty="0"/>
              <a:t>un mondo in cui non spetta più alle “biologicamente assegnate donne” l’onere del condurre e portare a termine una gravidanza. I</a:t>
            </a:r>
            <a:r>
              <a:rPr lang="it-IT" sz="1900" dirty="0" smtClean="0"/>
              <a:t>mmagina </a:t>
            </a:r>
            <a:r>
              <a:rPr lang="it-IT" sz="1900" dirty="0"/>
              <a:t>che gli embrioni e il materiale genetico vengano conservati in un “</a:t>
            </a:r>
            <a:r>
              <a:rPr lang="it-IT" sz="1900" dirty="0" err="1"/>
              <a:t>covatoio</a:t>
            </a:r>
            <a:r>
              <a:rPr lang="it-IT" sz="1900" dirty="0"/>
              <a:t>”, un luogo simile a un acquario, e che le gravidanze siano portate a termine da placente artificiali: “</a:t>
            </a:r>
            <a:r>
              <a:rPr lang="it-IT" sz="1900" b="1" dirty="0"/>
              <a:t>È uno degli effetti della lunga rivoluzione femminile. Quando abbiamo sovvertito tutti i vecchi ordinamenti. Alla fine non era rimasta che quella unica cosa da abbandonare, il solo potere che noi avessimo mai avuto, in cambio di nessun potere per nessuno. […] Così siamo diventati tutti quanti madri. Ogni bambino ne ha tre. Per spezzare la famiglia tradizionale</a:t>
            </a:r>
            <a:r>
              <a:rPr lang="it-IT" sz="1900" dirty="0" smtClean="0"/>
              <a:t>”.</a:t>
            </a:r>
            <a:endParaRPr lang="it-IT" sz="1900" dirty="0"/>
          </a:p>
        </p:txBody>
      </p:sp>
      <p:pic>
        <p:nvPicPr>
          <p:cNvPr id="4" name="Immagine 3"/>
          <p:cNvPicPr>
            <a:picLocks noChangeAspect="1"/>
          </p:cNvPicPr>
          <p:nvPr/>
        </p:nvPicPr>
        <p:blipFill>
          <a:blip r:embed="rId3"/>
          <a:stretch>
            <a:fillRect/>
          </a:stretch>
        </p:blipFill>
        <p:spPr>
          <a:xfrm>
            <a:off x="4646816" y="889461"/>
            <a:ext cx="4430682" cy="3661757"/>
          </a:xfrm>
          <a:prstGeom prst="rect">
            <a:avLst/>
          </a:prstGeom>
        </p:spPr>
      </p:pic>
      <p:sp>
        <p:nvSpPr>
          <p:cNvPr id="5" name="Titolo 3"/>
          <p:cNvSpPr>
            <a:spLocks noGrp="1"/>
          </p:cNvSpPr>
          <p:nvPr>
            <p:ph type="title"/>
          </p:nvPr>
        </p:nvSpPr>
        <p:spPr>
          <a:xfrm>
            <a:off x="108065" y="141634"/>
            <a:ext cx="8429106" cy="747827"/>
          </a:xfrm>
        </p:spPr>
        <p:txBody>
          <a:bodyPr/>
          <a:lstStyle/>
          <a:p>
            <a:r>
              <a:rPr lang="it-IT" sz="3600" dirty="0" smtClean="0"/>
              <a:t>…e un salto nella letteratura fantascientifica</a:t>
            </a:r>
            <a:endParaRPr lang="it-IT" sz="3600" dirty="0"/>
          </a:p>
        </p:txBody>
      </p:sp>
      <p:sp>
        <p:nvSpPr>
          <p:cNvPr id="6" name="CasellaDiTesto 5"/>
          <p:cNvSpPr txBox="1"/>
          <p:nvPr/>
        </p:nvSpPr>
        <p:spPr>
          <a:xfrm>
            <a:off x="4505498" y="4645309"/>
            <a:ext cx="3960000" cy="2088000"/>
          </a:xfrm>
          <a:prstGeom prst="rect">
            <a:avLst/>
          </a:prstGeom>
          <a:noFill/>
          <a:ln w="25400">
            <a:solidFill>
              <a:schemeClr val="accent1"/>
            </a:solidFill>
          </a:ln>
        </p:spPr>
        <p:txBody>
          <a:bodyPr wrap="square" rtlCol="0">
            <a:spAutoFit/>
          </a:bodyPr>
          <a:lstStyle/>
          <a:p>
            <a:pPr algn="just"/>
            <a:r>
              <a:rPr lang="it-IT" sz="1600" dirty="0"/>
              <a:t>Nel mondo di </a:t>
            </a:r>
            <a:r>
              <a:rPr lang="it-IT" sz="1600" dirty="0" err="1"/>
              <a:t>Piercy</a:t>
            </a:r>
            <a:r>
              <a:rPr lang="it-IT" sz="1600" dirty="0"/>
              <a:t> gli uomini allattano proprio come le donne e tutte/i si prendono cura insieme di bambine/i e anziane/i. A chi obietta che l’</a:t>
            </a:r>
            <a:r>
              <a:rPr lang="it-IT" sz="1600" dirty="0" err="1"/>
              <a:t>ectogenesi</a:t>
            </a:r>
            <a:r>
              <a:rPr lang="it-IT" sz="1600" dirty="0"/>
              <a:t> disumanizza la genitorialità, </a:t>
            </a:r>
            <a:r>
              <a:rPr lang="it-IT" sz="1600" dirty="0" err="1"/>
              <a:t>Piercy</a:t>
            </a:r>
            <a:r>
              <a:rPr lang="it-IT" sz="1600" dirty="0"/>
              <a:t> risponde: “tu pensi che siccome non li portiamo nel ventre non possiamo amare veramente i nostri figli. Eppure li amiamo, con tutto il cuore”</a:t>
            </a:r>
            <a:r>
              <a:rPr lang="it-IT" sz="1600" baseline="30000" dirty="0"/>
              <a:t>	</a:t>
            </a:r>
            <a:endParaRPr lang="it-IT" sz="1600" dirty="0"/>
          </a:p>
          <a:p>
            <a:endParaRPr lang="en-GB" dirty="0"/>
          </a:p>
        </p:txBody>
      </p:sp>
    </p:spTree>
    <p:extLst>
      <p:ext uri="{BB962C8B-B14F-4D97-AF65-F5344CB8AC3E}">
        <p14:creationId xmlns:p14="http://schemas.microsoft.com/office/powerpoint/2010/main" xmlns="" val="1031563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Science </a:t>
            </a:r>
            <a:r>
              <a:rPr lang="it-IT" dirty="0" err="1" smtClean="0"/>
              <a:t>Question</a:t>
            </a:r>
            <a:r>
              <a:rPr lang="it-IT" dirty="0" smtClean="0"/>
              <a:t> in </a:t>
            </a:r>
            <a:r>
              <a:rPr lang="it-IT" dirty="0" err="1" smtClean="0"/>
              <a:t>Feminism</a:t>
            </a:r>
            <a:endParaRPr lang="it-IT" dirty="0"/>
          </a:p>
        </p:txBody>
      </p:sp>
      <p:sp>
        <p:nvSpPr>
          <p:cNvPr id="3" name="Segnaposto contenuto 2"/>
          <p:cNvSpPr>
            <a:spLocks noGrp="1"/>
          </p:cNvSpPr>
          <p:nvPr>
            <p:ph idx="1"/>
          </p:nvPr>
        </p:nvSpPr>
        <p:spPr>
          <a:xfrm>
            <a:off x="2529554" y="1600200"/>
            <a:ext cx="5547645" cy="4800600"/>
          </a:xfrm>
        </p:spPr>
        <p:txBody>
          <a:bodyPr/>
          <a:lstStyle/>
          <a:p>
            <a:r>
              <a:rPr lang="en-GB" dirty="0" smtClean="0"/>
              <a:t>What kind of understanding of science would we have if  we began not with the categories we now use to grasp its inequities, misuses, falsities, and obscurities but with those of the biologist protagonist imagined by Marge Piercy in Woman  on the Edge of Time, who can shift her/his sex at will and who lives in a culture that does not institutionalize (i.e., does not have) gender (p. 20)? </a:t>
            </a:r>
          </a:p>
        </p:txBody>
      </p:sp>
      <p:pic>
        <p:nvPicPr>
          <p:cNvPr id="4" name="Immagine 3"/>
          <p:cNvPicPr>
            <a:picLocks noChangeAspect="1"/>
          </p:cNvPicPr>
          <p:nvPr/>
        </p:nvPicPr>
        <p:blipFill>
          <a:blip r:embed="rId3"/>
          <a:stretch>
            <a:fillRect/>
          </a:stretch>
        </p:blipFill>
        <p:spPr>
          <a:xfrm>
            <a:off x="535815" y="1896125"/>
            <a:ext cx="1634817" cy="2476996"/>
          </a:xfrm>
          <a:prstGeom prst="rect">
            <a:avLst/>
          </a:prstGeom>
        </p:spPr>
      </p:pic>
    </p:spTree>
    <p:extLst>
      <p:ext uri="{BB962C8B-B14F-4D97-AF65-F5344CB8AC3E}">
        <p14:creationId xmlns:p14="http://schemas.microsoft.com/office/powerpoint/2010/main" xmlns="" val="4564154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iacenza">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Adiacenza.thmx</Template>
  <TotalTime>2915</TotalTime>
  <Words>1600</Words>
  <Application>Microsoft Macintosh PowerPoint</Application>
  <PresentationFormat>Presentazione su schermo (4:3)</PresentationFormat>
  <Paragraphs>44</Paragraphs>
  <Slides>7</Slides>
  <Notes>4</Notes>
  <HiddenSlides>0</HiddenSlides>
  <MMClips>0</MMClips>
  <ScaleCrop>false</ScaleCrop>
  <HeadingPairs>
    <vt:vector size="4" baseType="variant">
      <vt:variant>
        <vt:lpstr>Tema</vt:lpstr>
      </vt:variant>
      <vt:variant>
        <vt:i4>1</vt:i4>
      </vt:variant>
      <vt:variant>
        <vt:lpstr>Titoli diapositive</vt:lpstr>
      </vt:variant>
      <vt:variant>
        <vt:i4>7</vt:i4>
      </vt:variant>
    </vt:vector>
  </HeadingPairs>
  <TitlesOfParts>
    <vt:vector size="8" baseType="lpstr">
      <vt:lpstr>Adiacenza</vt:lpstr>
      <vt:lpstr>Diapositiva 1</vt:lpstr>
      <vt:lpstr>Un passo indietro verso il bright sight del Postumano…</vt:lpstr>
      <vt:lpstr>…e un salto nella letteratura fantascientifica</vt:lpstr>
      <vt:lpstr>…e un salto nella letteratura fantascientifica</vt:lpstr>
      <vt:lpstr>…e un salto nella letteratura fantascientifica</vt:lpstr>
      <vt:lpstr>…e un salto nella letteratura fantascientifica</vt:lpstr>
      <vt:lpstr>The Science Question in Feminism</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ANTI/CORPI: IL CORPO BIOLOGICO COME INVENZIONE POLITICA  Anti/Body:biological body as political invention</dc:title>
  <dc:creator>Angela</dc:creator>
  <cp:lastModifiedBy>Vittoria</cp:lastModifiedBy>
  <cp:revision>282</cp:revision>
  <dcterms:created xsi:type="dcterms:W3CDTF">2014-10-17T20:41:13Z</dcterms:created>
  <dcterms:modified xsi:type="dcterms:W3CDTF">2019-11-12T16:48:29Z</dcterms:modified>
</cp:coreProperties>
</file>