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9"/>
  </p:notesMasterIdLst>
  <p:sldIdLst>
    <p:sldId id="256" r:id="rId2"/>
    <p:sldId id="293" r:id="rId3"/>
    <p:sldId id="298" r:id="rId4"/>
    <p:sldId id="296" r:id="rId5"/>
    <p:sldId id="297" r:id="rId6"/>
    <p:sldId id="299" r:id="rId7"/>
    <p:sldId id="300"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23" autoAdjust="0"/>
    <p:restoredTop sz="93844" autoAdjust="0"/>
  </p:normalViewPr>
  <p:slideViewPr>
    <p:cSldViewPr snapToGrid="0" snapToObjects="1">
      <p:cViewPr>
        <p:scale>
          <a:sx n="149" d="100"/>
          <a:sy n="149" d="100"/>
        </p:scale>
        <p:origin x="1224" y="1816"/>
      </p:cViewPr>
      <p:guideLst>
        <p:guide orient="horz" pos="2160"/>
        <p:guide pos="2880"/>
      </p:guideLst>
    </p:cSldViewPr>
  </p:slideViewPr>
  <p:outlineViewPr>
    <p:cViewPr>
      <p:scale>
        <a:sx n="33" d="100"/>
        <a:sy n="33" d="100"/>
      </p:scale>
      <p:origin x="0" y="-953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70" d="100"/>
          <a:sy n="170" d="100"/>
        </p:scale>
        <p:origin x="3944" y="-126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B7B7F48-E7DD-2F4F-910E-6D633B2F5DF6}" type="datetimeFigureOut">
              <a:rPr lang="it-IT" smtClean="0"/>
              <a:pPr/>
              <a:t>12/11/2019</a:t>
            </a:fld>
            <a:endParaRPr lang="it-IT"/>
          </a:p>
        </p:txBody>
      </p:sp>
      <p:sp>
        <p:nvSpPr>
          <p:cNvPr id="4" name="Segnaposto immagin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88F58F-99CD-5E40-B29C-7BE1A0CDFDB1}" type="slidenum">
              <a:rPr lang="it-IT" smtClean="0"/>
              <a:pPr/>
              <a:t>‹N›</a:t>
            </a:fld>
            <a:endParaRPr lang="it-IT"/>
          </a:p>
        </p:txBody>
      </p:sp>
    </p:spTree>
    <p:extLst>
      <p:ext uri="{BB962C8B-B14F-4D97-AF65-F5344CB8AC3E}">
        <p14:creationId xmlns:p14="http://schemas.microsoft.com/office/powerpoint/2010/main" xmlns="" val="27660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6888F58F-99CD-5E40-B29C-7BE1A0CDFDB1}" type="slidenum">
              <a:rPr lang="it-IT" smtClean="0"/>
              <a:pPr/>
              <a:t>1</a:t>
            </a:fld>
            <a:endParaRPr lang="it-IT"/>
          </a:p>
        </p:txBody>
      </p:sp>
    </p:spTree>
    <p:extLst>
      <p:ext uri="{BB962C8B-B14F-4D97-AF65-F5344CB8AC3E}">
        <p14:creationId xmlns:p14="http://schemas.microsoft.com/office/powerpoint/2010/main" xmlns="" val="145782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a:defRPr b="1">
                <a:solidFill>
                  <a:srgbClr val="548235"/>
                </a:solidFill>
              </a:defRPr>
            </a:pPr>
            <a:r>
              <a:rPr dirty="0"/>
              <a:t>She figures 2015 –EC HORIZONTAL SEGREGATION</a:t>
            </a:r>
          </a:p>
          <a:p>
            <a:endParaRPr dirty="0"/>
          </a:p>
          <a:p>
            <a:r>
              <a:rPr dirty="0"/>
              <a:t>la segregazione orizzontale, riferita alla concentrazione dell'occupazione femminile in un ristretto numero di settori e professioni, evidenzia l'esistenza di stereotipi sociali legati al genere che ostacola la flessibilità del mercato del lavoro (cioè il rapido adattamento ai cambiamenti esogeni);</a:t>
            </a:r>
          </a:p>
        </p:txBody>
      </p:sp>
    </p:spTree>
    <p:extLst>
      <p:ext uri="{BB962C8B-B14F-4D97-AF65-F5344CB8AC3E}">
        <p14:creationId xmlns:p14="http://schemas.microsoft.com/office/powerpoint/2010/main" xmlns="" val="124167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1143000" y="685800"/>
            <a:ext cx="4572000" cy="3429000"/>
          </a:xfrm>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a:defRPr b="1">
                <a:solidFill>
                  <a:srgbClr val="548235"/>
                </a:solidFill>
              </a:defRPr>
            </a:pPr>
            <a:r>
              <a:rPr dirty="0"/>
              <a:t>She figures 2015 –EC VERTICAL SEGREGATION</a:t>
            </a:r>
          </a:p>
          <a:p>
            <a:pPr>
              <a:defRPr b="1">
                <a:solidFill>
                  <a:srgbClr val="548235"/>
                </a:solidFill>
              </a:defRPr>
            </a:pPr>
            <a:r>
              <a:rPr dirty="0"/>
              <a:t>A livello di istruzione troppo qualificate….</a:t>
            </a:r>
          </a:p>
          <a:p>
            <a:r>
              <a:rPr dirty="0"/>
              <a:t>la segregazione verticale, riferita alla concentrazione femminile ai livelli più bassi della scala gerarchica nell'ambito di una stessa occupazione, evidenzia l'esistenza di un "soffitto di cristallo" (glass ceiling) che ostacola il percorso di carriera delle donne e le esclude dalle posizioni apicali.</a:t>
            </a:r>
            <a:endParaRPr b="1" dirty="0">
              <a:solidFill>
                <a:srgbClr val="548235"/>
              </a:solidFill>
            </a:endParaRPr>
          </a:p>
        </p:txBody>
      </p:sp>
    </p:spTree>
    <p:extLst>
      <p:ext uri="{BB962C8B-B14F-4D97-AF65-F5344CB8AC3E}">
        <p14:creationId xmlns:p14="http://schemas.microsoft.com/office/powerpoint/2010/main" xmlns="" val="210799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ES EMPIRISMO: CORSI PER EMPOWEREMENT DELLE DONNE, POLITICHE DI CONCILIAZIONE</a:t>
            </a:r>
            <a:r>
              <a:rPr lang="it-IT" baseline="0" dirty="0" smtClean="0"/>
              <a:t> VITA-LAVORO - </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ES</a:t>
            </a:r>
            <a:r>
              <a:rPr lang="it-IT" baseline="0" dirty="0" smtClean="0"/>
              <a:t> FEM STANDP: GENETISTE COME EVELIN FOX KELLER BIOLOGHE COME LYNN MARGULIS MA ANCHE LA FISICA </a:t>
            </a:r>
            <a:r>
              <a:rPr lang="it-IT" sz="1200" b="1" dirty="0" smtClean="0">
                <a:solidFill>
                  <a:srgbClr val="000000"/>
                </a:solidFill>
                <a:latin typeface="Calibri" charset="0"/>
                <a:ea typeface="Calibri" charset="0"/>
                <a:cs typeface="Times New Roman" charset="0"/>
              </a:rPr>
              <a:t>Lise </a:t>
            </a:r>
            <a:r>
              <a:rPr lang="it-IT" sz="1200" b="1" dirty="0" err="1" smtClean="0">
                <a:solidFill>
                  <a:srgbClr val="000000"/>
                </a:solidFill>
                <a:latin typeface="Calibri" charset="0"/>
                <a:ea typeface="Calibri" charset="0"/>
                <a:cs typeface="Times New Roman" charset="0"/>
              </a:rPr>
              <a:t>Meitner</a:t>
            </a:r>
            <a:endParaRPr lang="it-IT" sz="1200" b="1" dirty="0" smtClean="0">
              <a:solidFill>
                <a:srgbClr val="000000"/>
              </a:solidFill>
              <a:latin typeface="Calibri" charset="0"/>
              <a:ea typeface="Calibri" charset="0"/>
              <a:cs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ES FEM POSTMOD</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1280C67-9426-AD43-B73B-948719755C8A}" type="slidenum">
              <a:rPr lang="en-GB" smtClean="0"/>
              <a:pPr/>
              <a:t>7</a:t>
            </a:fld>
            <a:endParaRPr lang="en-GB"/>
          </a:p>
        </p:txBody>
      </p:sp>
    </p:spTree>
    <p:extLst>
      <p:ext uri="{BB962C8B-B14F-4D97-AF65-F5344CB8AC3E}">
        <p14:creationId xmlns:p14="http://schemas.microsoft.com/office/powerpoint/2010/main" xmlns="" val="93666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Master" Target="../slideMasters/slideMaster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stile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re seul">
    <p:spTree>
      <p:nvGrpSpPr>
        <p:cNvPr id="1" name=""/>
        <p:cNvGrpSpPr/>
        <p:nvPr/>
      </p:nvGrpSpPr>
      <p:grpSpPr>
        <a:xfrm>
          <a:off x="0" y="0"/>
          <a:ext cx="0" cy="0"/>
          <a:chOff x="0" y="0"/>
          <a:chExt cx="0" cy="0"/>
        </a:xfrm>
      </p:grpSpPr>
      <p:pic>
        <p:nvPicPr>
          <p:cNvPr id="95" name="Image 3" descr="Image 3"/>
          <p:cNvPicPr>
            <a:picLocks noChangeAspect="1"/>
          </p:cNvPicPr>
          <p:nvPr/>
        </p:nvPicPr>
        <p:blipFill>
          <a:blip r:embed="rId2" cstate="print">
            <a:extLst/>
          </a:blip>
          <a:stretch>
            <a:fillRect/>
          </a:stretch>
        </p:blipFill>
        <p:spPr>
          <a:xfrm>
            <a:off x="0" y="3370727"/>
            <a:ext cx="9144000" cy="3487272"/>
          </a:xfrm>
          <a:prstGeom prst="rect">
            <a:avLst/>
          </a:prstGeom>
          <a:ln w="12700">
            <a:miter lim="400000"/>
          </a:ln>
        </p:spPr>
      </p:pic>
      <p:sp>
        <p:nvSpPr>
          <p:cNvPr id="96" name="ZoneTexte 6"/>
          <p:cNvSpPr/>
          <p:nvPr/>
        </p:nvSpPr>
        <p:spPr>
          <a:xfrm>
            <a:off x="1394460" y="6322905"/>
            <a:ext cx="2804161" cy="4154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defRPr sz="700">
                <a:solidFill>
                  <a:srgbClr val="FFFFFF"/>
                </a:solidFill>
                <a:latin typeface="Arial"/>
                <a:ea typeface="Arial"/>
                <a:cs typeface="Arial"/>
                <a:sym typeface="Arial"/>
              </a:defRPr>
            </a:pPr>
            <a:r>
              <a:rPr sz="525"/>
              <a:t>Plotina has received funding from the European Union’s Horizon 2020 research and innovation programme under grant agreement (G.A NO 666008). </a:t>
            </a:r>
          </a:p>
          <a:p>
            <a:pPr>
              <a:defRPr sz="700">
                <a:solidFill>
                  <a:srgbClr val="FFFFFF"/>
                </a:solidFill>
                <a:latin typeface="Arial"/>
                <a:ea typeface="Arial"/>
                <a:cs typeface="Arial"/>
                <a:sym typeface="Arial"/>
              </a:defRPr>
            </a:pPr>
            <a:r>
              <a:rPr sz="525"/>
              <a:t>The views and opinions expressed in this publication are the sole responsibility of the author and do not necessarily reflect the views of the European Commission.</a:t>
            </a:r>
          </a:p>
        </p:txBody>
      </p:sp>
      <p:pic>
        <p:nvPicPr>
          <p:cNvPr id="97" name="Image 5" descr="Image 5"/>
          <p:cNvPicPr>
            <a:picLocks noChangeAspect="1"/>
          </p:cNvPicPr>
          <p:nvPr/>
        </p:nvPicPr>
        <p:blipFill>
          <a:blip r:embed="rId3" cstate="print">
            <a:extLst/>
          </a:blip>
          <a:stretch>
            <a:fillRect/>
          </a:stretch>
        </p:blipFill>
        <p:spPr>
          <a:xfrm>
            <a:off x="160019" y="6402644"/>
            <a:ext cx="1234442" cy="363740"/>
          </a:xfrm>
          <a:prstGeom prst="rect">
            <a:avLst/>
          </a:prstGeom>
          <a:ln w="12700">
            <a:miter lim="400000"/>
          </a:ln>
        </p:spPr>
      </p:pic>
      <p:pic>
        <p:nvPicPr>
          <p:cNvPr id="98" name="Image 4" descr="Image 4"/>
          <p:cNvPicPr>
            <a:picLocks noChangeAspect="1"/>
          </p:cNvPicPr>
          <p:nvPr/>
        </p:nvPicPr>
        <p:blipFill>
          <a:blip r:embed="rId4" cstate="print">
            <a:extLst/>
          </a:blip>
          <a:stretch>
            <a:fillRect/>
          </a:stretch>
        </p:blipFill>
        <p:spPr>
          <a:xfrm>
            <a:off x="628650" y="308145"/>
            <a:ext cx="1787898" cy="501153"/>
          </a:xfrm>
          <a:prstGeom prst="rect">
            <a:avLst/>
          </a:prstGeom>
          <a:ln w="12700">
            <a:miter lim="400000"/>
          </a:ln>
        </p:spPr>
      </p:pic>
      <p:sp>
        <p:nvSpPr>
          <p:cNvPr id="99"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xmlns="" val="18386427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3797">
                <a:solidFill>
                  <a:srgbClr val="3E231A"/>
                </a:solidFill>
              </a:rPr>
              <a:t>Titolo Testo</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3"/>
              </a:buBlip>
            </a:lvl2pPr>
            <a:lvl3pPr>
              <a:buBlip>
                <a:blip r:embed="rId4"/>
              </a:buBlip>
            </a:lvl3pPr>
            <a:lvl4pPr>
              <a:buBlip>
                <a:blip r:embed="rId5"/>
              </a:buBlip>
            </a:lvl4pPr>
            <a:lvl5pPr>
              <a:buBlip>
                <a:blip r:embed="rId6"/>
              </a:buBlip>
            </a:lvl5pPr>
          </a:lstStyle>
          <a:p>
            <a:pPr lvl="0">
              <a:defRPr sz="1800">
                <a:solidFill>
                  <a:srgbClr val="000000"/>
                </a:solidFill>
              </a:defRPr>
            </a:pPr>
            <a:r>
              <a:rPr sz="2215">
                <a:solidFill>
                  <a:srgbClr val="3E231A"/>
                </a:solidFill>
              </a:rPr>
              <a:t>Corpo livello uno</a:t>
            </a:r>
          </a:p>
          <a:p>
            <a:pPr lvl="1">
              <a:defRPr sz="1800">
                <a:solidFill>
                  <a:srgbClr val="000000"/>
                </a:solidFill>
              </a:defRPr>
            </a:pPr>
            <a:r>
              <a:rPr sz="2215">
                <a:solidFill>
                  <a:srgbClr val="3E231A"/>
                </a:solidFill>
              </a:rPr>
              <a:t>Corpo livello due</a:t>
            </a:r>
          </a:p>
          <a:p>
            <a:pPr lvl="2">
              <a:defRPr sz="1800">
                <a:solidFill>
                  <a:srgbClr val="000000"/>
                </a:solidFill>
              </a:defRPr>
            </a:pPr>
            <a:r>
              <a:rPr sz="2215">
                <a:solidFill>
                  <a:srgbClr val="3E231A"/>
                </a:solidFill>
              </a:rPr>
              <a:t>Corpo livello tre</a:t>
            </a:r>
          </a:p>
          <a:p>
            <a:pPr lvl="3">
              <a:defRPr sz="1800">
                <a:solidFill>
                  <a:srgbClr val="000000"/>
                </a:solidFill>
              </a:defRPr>
            </a:pPr>
            <a:r>
              <a:rPr sz="2215">
                <a:solidFill>
                  <a:srgbClr val="3E231A"/>
                </a:solidFill>
              </a:rPr>
              <a:t>Corpo livello quattro</a:t>
            </a:r>
          </a:p>
          <a:p>
            <a:pPr lvl="4">
              <a:defRPr sz="1800">
                <a:solidFill>
                  <a:srgbClr val="000000"/>
                </a:solidFill>
              </a:defRPr>
            </a:pPr>
            <a:r>
              <a:rPr sz="2215">
                <a:solidFill>
                  <a:srgbClr val="3E231A"/>
                </a:solidFill>
              </a:rPr>
              <a:t>Livello 5</a:t>
            </a:r>
          </a:p>
        </p:txBody>
      </p:sp>
    </p:spTree>
    <p:extLst>
      <p:ext uri="{BB962C8B-B14F-4D97-AF65-F5344CB8AC3E}">
        <p14:creationId xmlns:p14="http://schemas.microsoft.com/office/powerpoint/2010/main" xmlns="" val="5699152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3A9A7CB-BEE6-4F99-898E-913F06E8E125}" type="datetime1">
              <a:rPr lang="en-US" smtClean="0"/>
              <a:pPr/>
              <a:t>11/12/2019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BEE1B38-C5EB-4D66-9137-0AFE9CDEDE8F}" type="datetime1">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fld id="{327B613C-1AD7-49D3-885D-F654C5CDBAA6}" type="datetime1">
              <a:rPr lang="en-US" smtClean="0"/>
              <a:pPr/>
              <a:t>11/12/2019</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11/12/2019</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78813"/>
            <a:ext cx="7543800" cy="2850078"/>
          </a:xfrm>
        </p:spPr>
        <p:txBody>
          <a:bodyPr/>
          <a:lstStyle/>
          <a:p>
            <a:r>
              <a:rPr lang="it-IT" sz="3600" b="1" cap="all" dirty="0" smtClean="0"/>
              <a:t>Genere e Immaginari socio-tecnologici </a:t>
            </a:r>
            <a:r>
              <a:rPr lang="en-US" sz="3600" cap="all" dirty="0" smtClean="0"/>
              <a:t/>
            </a:r>
            <a:br>
              <a:rPr lang="en-US" sz="3600" cap="all" dirty="0" smtClean="0"/>
            </a:br>
            <a:endParaRPr lang="it-IT" sz="3600" cap="all" dirty="0"/>
          </a:p>
        </p:txBody>
      </p:sp>
      <p:sp>
        <p:nvSpPr>
          <p:cNvPr id="3" name="Sottotitolo 2"/>
          <p:cNvSpPr>
            <a:spLocks noGrp="1"/>
          </p:cNvSpPr>
          <p:nvPr>
            <p:ph type="subTitle" idx="1"/>
          </p:nvPr>
        </p:nvSpPr>
        <p:spPr/>
        <p:txBody>
          <a:bodyPr/>
          <a:lstStyle/>
          <a:p>
            <a:r>
              <a:rPr lang="it-IT" dirty="0" smtClean="0"/>
              <a:t>ANGELA BALZANO</a:t>
            </a:r>
          </a:p>
          <a:p>
            <a:r>
              <a:rPr lang="it-IT" dirty="0" err="1" smtClean="0"/>
              <a:t>Research</a:t>
            </a:r>
            <a:r>
              <a:rPr lang="it-IT" dirty="0" smtClean="0"/>
              <a:t> </a:t>
            </a:r>
            <a:r>
              <a:rPr lang="it-IT" dirty="0" err="1" smtClean="0"/>
              <a:t>Fellow</a:t>
            </a:r>
            <a:r>
              <a:rPr lang="it-IT" dirty="0" smtClean="0"/>
              <a:t> – Università di Bologna</a:t>
            </a:r>
            <a:endParaRPr lang="it-IT" dirty="0"/>
          </a:p>
        </p:txBody>
      </p:sp>
    </p:spTree>
    <p:extLst>
      <p:ext uri="{BB962C8B-B14F-4D97-AF65-F5344CB8AC3E}">
        <p14:creationId xmlns:p14="http://schemas.microsoft.com/office/powerpoint/2010/main" xmlns="" val="360252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9270" y="1150457"/>
            <a:ext cx="3592996" cy="3831818"/>
          </a:xfrm>
          <a:prstGeom prst="rect">
            <a:avLst/>
          </a:prstGeom>
        </p:spPr>
        <p:txBody>
          <a:bodyPr wrap="square">
            <a:spAutoFit/>
          </a:bodyPr>
          <a:lstStyle/>
          <a:p>
            <a:pPr marL="27146" marR="27146" algn="just">
              <a:lnSpc>
                <a:spcPct val="150000"/>
              </a:lnSpc>
            </a:pPr>
            <a:r>
              <a:rPr lang="it-IT" sz="1350" b="1" dirty="0">
                <a:ea typeface="Calibri" charset="0"/>
                <a:cs typeface="Times New Roman" charset="0"/>
              </a:rPr>
              <a:t>Le donne possono, certamente, esser colte, ma non sono fatte per le scienze più elevate, </a:t>
            </a:r>
            <a:r>
              <a:rPr lang="it-IT" sz="1350" dirty="0">
                <a:ea typeface="Calibri" charset="0"/>
                <a:cs typeface="Times New Roman" charset="0"/>
              </a:rPr>
              <a:t>per la filosofia e per certe produzioni dell’arte, che esigono un universale. Le donne possono avere delle trovate, gusto, delicatezza; ma non hanno l’ideale. La differenza tra uomo e donna è quella dell’animale e della pianta; l’animale corrisponde più al carattere dell’uomo, la pianta più a quello della donna; poiché essa è più uno svolgimento quieto, che mantiene a suo principio l’unione indeterminata del sentimento. </a:t>
            </a:r>
            <a:r>
              <a:rPr lang="it-IT" sz="1350" i="1" dirty="0">
                <a:ea typeface="Calibri" charset="0"/>
                <a:cs typeface="Times New Roman" charset="0"/>
              </a:rPr>
              <a:t>(Lineamenti di filosofia del diritto)</a:t>
            </a:r>
            <a:endParaRPr lang="it-IT" sz="1350" dirty="0">
              <a:ea typeface="Calibri" charset="0"/>
              <a:cs typeface="Times New Roman" charset="0"/>
            </a:endParaRPr>
          </a:p>
        </p:txBody>
      </p:sp>
      <p:pic>
        <p:nvPicPr>
          <p:cNvPr id="5" name="Immagine 4"/>
          <p:cNvPicPr>
            <a:picLocks noChangeAspect="1"/>
          </p:cNvPicPr>
          <p:nvPr/>
        </p:nvPicPr>
        <p:blipFill>
          <a:blip r:embed="rId2"/>
          <a:stretch>
            <a:fillRect/>
          </a:stretch>
        </p:blipFill>
        <p:spPr>
          <a:xfrm>
            <a:off x="3930650" y="2838745"/>
            <a:ext cx="5156199" cy="609011"/>
          </a:xfrm>
          <a:prstGeom prst="rect">
            <a:avLst/>
          </a:prstGeom>
        </p:spPr>
      </p:pic>
    </p:spTree>
    <p:extLst>
      <p:ext uri="{BB962C8B-B14F-4D97-AF65-F5344CB8AC3E}">
        <p14:creationId xmlns:p14="http://schemas.microsoft.com/office/powerpoint/2010/main" xmlns="" val="42463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1"/>
          </p:nvPr>
        </p:nvSpPr>
        <p:spPr>
          <a:xfrm>
            <a:off x="91997" y="963593"/>
            <a:ext cx="4959506" cy="5271332"/>
          </a:xfrm>
          <a:prstGeom prst="rect">
            <a:avLst/>
          </a:prstGeom>
        </p:spPr>
        <p:txBody>
          <a:bodyPr>
            <a:normAutofit/>
          </a:bodyPr>
          <a:lstStyle/>
          <a:p>
            <a:pPr algn="just">
              <a:spcBef>
                <a:spcPts val="0"/>
              </a:spcBef>
              <a:buFont typeface="Wingdings" charset="2"/>
              <a:buChar char="Ø"/>
              <a:defRPr sz="1800">
                <a:solidFill>
                  <a:srgbClr val="000000"/>
                </a:solidFill>
              </a:defRPr>
            </a:pPr>
            <a:endParaRPr lang="it-IT" sz="1350" dirty="0">
              <a:solidFill>
                <a:srgbClr val="3E231A"/>
              </a:solidFill>
              <a:ea typeface="Times"/>
              <a:cs typeface="Times"/>
              <a:sym typeface="Times"/>
            </a:endParaRPr>
          </a:p>
          <a:p>
            <a:pPr marL="69863" indent="-214313" algn="just">
              <a:spcBef>
                <a:spcPts val="0"/>
              </a:spcBef>
              <a:buFont typeface="Wingdings" charset="2"/>
              <a:buChar char="Ø"/>
            </a:pPr>
            <a:r>
              <a:rPr lang="it-IT" sz="1350" dirty="0"/>
              <a:t>Fino agli anni 70 ci si è chieste: </a:t>
            </a:r>
            <a:r>
              <a:rPr lang="it-IT" sz="1350" b="1" dirty="0"/>
              <a:t>cosa possiamo fare per migliorare la condizione delle donne nella scienza? THE WOMAN QUESTION </a:t>
            </a:r>
          </a:p>
          <a:p>
            <a:pPr marL="69863" indent="-214313" algn="just">
              <a:spcBef>
                <a:spcPts val="0"/>
              </a:spcBef>
              <a:buFont typeface="Wingdings" charset="2"/>
              <a:buChar char="Ø"/>
            </a:pPr>
            <a:r>
              <a:rPr lang="it-IT" sz="1350" dirty="0"/>
              <a:t>Dopo gli anni 70 si è operato uno spostamento, ci si è chieste</a:t>
            </a:r>
            <a:r>
              <a:rPr lang="it-IT" sz="1350" i="1" dirty="0"/>
              <a:t>: l</a:t>
            </a:r>
            <a:r>
              <a:rPr lang="it-IT" sz="1350" b="1" i="1" dirty="0"/>
              <a:t>a scienza occidentale, borghese e maschile può essere uno strumento di emancipazione? </a:t>
            </a:r>
            <a:r>
              <a:rPr lang="it-IT" sz="1350" b="1" dirty="0"/>
              <a:t>THE SCIENCE QUESTION</a:t>
            </a:r>
          </a:p>
          <a:p>
            <a:pPr marL="69863" indent="-214313" algn="just">
              <a:spcBef>
                <a:spcPts val="0"/>
              </a:spcBef>
              <a:buFont typeface="Wingdings" charset="2"/>
              <a:buChar char="Ø"/>
            </a:pPr>
            <a:endParaRPr lang="it-IT" sz="1350" dirty="0">
              <a:solidFill>
                <a:srgbClr val="3E231A"/>
              </a:solidFill>
              <a:ea typeface="Times"/>
              <a:cs typeface="Times"/>
              <a:sym typeface="Times"/>
            </a:endParaRPr>
          </a:p>
          <a:p>
            <a:pPr marL="69863" indent="-214313" algn="just">
              <a:spcBef>
                <a:spcPts val="0"/>
              </a:spcBef>
              <a:buFont typeface="Wingdings" charset="2"/>
              <a:buChar char="Ø"/>
            </a:pPr>
            <a:r>
              <a:rPr lang="it-IT" sz="1350" dirty="0">
                <a:solidFill>
                  <a:srgbClr val="3E231A"/>
                </a:solidFill>
                <a:ea typeface="Times"/>
                <a:cs typeface="Times"/>
                <a:sym typeface="Times"/>
              </a:rPr>
              <a:t>PARTIAMO DALLA </a:t>
            </a:r>
            <a:r>
              <a:rPr lang="it-IT" sz="1350" b="1" dirty="0">
                <a:solidFill>
                  <a:srgbClr val="3E231A"/>
                </a:solidFill>
                <a:ea typeface="Times"/>
                <a:cs typeface="Times"/>
                <a:sym typeface="Times"/>
              </a:rPr>
              <a:t>WOMEN QUESTION</a:t>
            </a:r>
          </a:p>
          <a:p>
            <a:pPr algn="just">
              <a:buFont typeface="Wingdings" charset="2"/>
              <a:buChar char="Ø"/>
            </a:pPr>
            <a:r>
              <a:rPr lang="it-IT" sz="1350" dirty="0"/>
              <a:t>Perché dopo un secolo di lotte per entrare nella scienza la forza lavoro scientifica è ancora “gender-</a:t>
            </a:r>
            <a:r>
              <a:rPr lang="it-IT" sz="1350" dirty="0" err="1"/>
              <a:t>segragated</a:t>
            </a:r>
            <a:r>
              <a:rPr lang="it-IT" sz="1350" dirty="0"/>
              <a:t>”? Perché la segregazione verticale assegna ancora le donne a ruoli e livelli più bassi? Perché la segregazione orizzontale relega le donne solo a certe aree disciplinari?</a:t>
            </a:r>
          </a:p>
          <a:p>
            <a:pPr algn="just">
              <a:buFont typeface="Wingdings" charset="2"/>
              <a:buChar char="Ø"/>
            </a:pPr>
            <a:r>
              <a:rPr lang="it-IT" sz="1350" b="1" dirty="0"/>
              <a:t>The GENDER QUESTION</a:t>
            </a:r>
          </a:p>
          <a:p>
            <a:pPr algn="just">
              <a:buFont typeface="Wingdings" charset="2"/>
              <a:buChar char="Ø"/>
            </a:pPr>
            <a:r>
              <a:rPr lang="it-IT" sz="1350" b="1" dirty="0"/>
              <a:t>Il genere è sempre al contempo individuale, simbolico e asimmetrico. </a:t>
            </a:r>
            <a:r>
              <a:rPr lang="it-IT" sz="1350" dirty="0"/>
              <a:t>Le strategie politiche che vi corrispondono sono: la scienza per le donne (azioni positive che puntano sul genere individuale); la ricerca femminista (che vuole sostituire al simbolico universale maschile il simbolico universale femminile); la scienza per soggettività in relazione (non solo umane, non solo donne). </a:t>
            </a:r>
          </a:p>
          <a:p>
            <a:pPr marL="27000" algn="just">
              <a:spcBef>
                <a:spcPts val="0"/>
              </a:spcBef>
            </a:pPr>
            <a:endParaRPr lang="it-IT" sz="1350" dirty="0">
              <a:solidFill>
                <a:srgbClr val="3E231A"/>
              </a:solidFill>
              <a:latin typeface="Times"/>
              <a:ea typeface="Times"/>
              <a:cs typeface="Times"/>
              <a:sym typeface="Times"/>
            </a:endParaRPr>
          </a:p>
          <a:p>
            <a:pPr marL="27000" algn="just">
              <a:spcBef>
                <a:spcPts val="0"/>
              </a:spcBef>
            </a:pPr>
            <a:endParaRPr sz="1265" dirty="0">
              <a:solidFill>
                <a:srgbClr val="3E231A"/>
              </a:solidFill>
              <a:latin typeface="Times"/>
              <a:ea typeface="Times"/>
              <a:cs typeface="Times"/>
              <a:sym typeface="Times"/>
            </a:endParaRPr>
          </a:p>
        </p:txBody>
      </p:sp>
      <p:pic>
        <p:nvPicPr>
          <p:cNvPr id="4" name="Immagine 3"/>
          <p:cNvPicPr>
            <a:picLocks noChangeAspect="1"/>
          </p:cNvPicPr>
          <p:nvPr/>
        </p:nvPicPr>
        <p:blipFill>
          <a:blip r:embed="rId2"/>
          <a:stretch>
            <a:fillRect/>
          </a:stretch>
        </p:blipFill>
        <p:spPr>
          <a:xfrm>
            <a:off x="5369865" y="963593"/>
            <a:ext cx="3321959" cy="5143500"/>
          </a:xfrm>
          <a:prstGeom prst="rect">
            <a:avLst/>
          </a:prstGeom>
        </p:spPr>
      </p:pic>
    </p:spTree>
    <p:extLst>
      <p:ext uri="{BB962C8B-B14F-4D97-AF65-F5344CB8AC3E}">
        <p14:creationId xmlns:p14="http://schemas.microsoft.com/office/powerpoint/2010/main" xmlns="" val="7886755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magine 4" descr="Immagine 4"/>
          <p:cNvPicPr>
            <a:picLocks noChangeAspect="1"/>
          </p:cNvPicPr>
          <p:nvPr/>
        </p:nvPicPr>
        <p:blipFill>
          <a:blip r:embed="rId3">
            <a:extLst/>
          </a:blip>
          <a:stretch>
            <a:fillRect/>
          </a:stretch>
        </p:blipFill>
        <p:spPr>
          <a:xfrm>
            <a:off x="631941" y="1564415"/>
            <a:ext cx="7988505" cy="3917087"/>
          </a:xfrm>
          <a:prstGeom prst="rect">
            <a:avLst/>
          </a:prstGeom>
          <a:ln w="12700">
            <a:miter lim="400000"/>
          </a:ln>
        </p:spPr>
      </p:pic>
      <p:sp>
        <p:nvSpPr>
          <p:cNvPr id="146" name="Connettore 2 6"/>
          <p:cNvSpPr/>
          <p:nvPr/>
        </p:nvSpPr>
        <p:spPr>
          <a:xfrm>
            <a:off x="1013853" y="3004002"/>
            <a:ext cx="640080" cy="1"/>
          </a:xfrm>
          <a:prstGeom prst="line">
            <a:avLst/>
          </a:prstGeom>
          <a:ln w="76200">
            <a:solidFill>
              <a:srgbClr val="C00000"/>
            </a:solidFill>
            <a:miter/>
            <a:tailEnd type="triangle"/>
          </a:ln>
        </p:spPr>
        <p:txBody>
          <a:bodyPr lIns="34289" rIns="34289"/>
          <a:lstStyle/>
          <a:p>
            <a:endParaRPr sz="1350"/>
          </a:p>
        </p:txBody>
      </p:sp>
      <p:sp>
        <p:nvSpPr>
          <p:cNvPr id="147" name="Connettore 2 7"/>
          <p:cNvSpPr/>
          <p:nvPr/>
        </p:nvSpPr>
        <p:spPr>
          <a:xfrm>
            <a:off x="1071593" y="4694937"/>
            <a:ext cx="640080" cy="1"/>
          </a:xfrm>
          <a:prstGeom prst="line">
            <a:avLst/>
          </a:prstGeom>
          <a:ln w="76200">
            <a:solidFill>
              <a:srgbClr val="C00000"/>
            </a:solidFill>
            <a:miter/>
            <a:tailEnd type="triangle"/>
          </a:ln>
        </p:spPr>
        <p:txBody>
          <a:bodyPr lIns="34289" rIns="34289"/>
          <a:lstStyle/>
          <a:p>
            <a:endParaRPr sz="1350"/>
          </a:p>
        </p:txBody>
      </p:sp>
      <p:sp>
        <p:nvSpPr>
          <p:cNvPr id="148" name="Titolo 1"/>
          <p:cNvSpPr/>
          <p:nvPr/>
        </p:nvSpPr>
        <p:spPr>
          <a:xfrm>
            <a:off x="234553" y="857251"/>
            <a:ext cx="8909448" cy="8215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r">
              <a:lnSpc>
                <a:spcPct val="90000"/>
              </a:lnSpc>
              <a:defRPr sz="3600">
                <a:solidFill>
                  <a:srgbClr val="C00000"/>
                </a:solidFill>
                <a:latin typeface="Calibri Light"/>
                <a:ea typeface="Calibri Light"/>
                <a:cs typeface="Calibri Light"/>
                <a:sym typeface="Calibri Light"/>
              </a:defRPr>
            </a:lvl1pPr>
          </a:lstStyle>
          <a:p>
            <a:r>
              <a:rPr sz="2700"/>
              <a:t>Gender differences and  scientific research</a:t>
            </a:r>
          </a:p>
        </p:txBody>
      </p:sp>
      <p:sp>
        <p:nvSpPr>
          <p:cNvPr id="2" name="Rettangolo 1"/>
          <p:cNvSpPr/>
          <p:nvPr/>
        </p:nvSpPr>
        <p:spPr>
          <a:xfrm>
            <a:off x="505414" y="1083350"/>
            <a:ext cx="2698046" cy="369332"/>
          </a:xfrm>
          <a:prstGeom prst="rect">
            <a:avLst/>
          </a:prstGeom>
        </p:spPr>
        <p:txBody>
          <a:bodyPr wrap="none">
            <a:spAutoFit/>
          </a:bodyPr>
          <a:lstStyle/>
          <a:p>
            <a:pPr marL="69863" indent="-214313" algn="just">
              <a:spcBef>
                <a:spcPts val="0"/>
              </a:spcBef>
              <a:buFont typeface="Wingdings" charset="2"/>
              <a:buChar char="Ø"/>
            </a:pPr>
            <a:r>
              <a:rPr lang="it-IT" b="1" smtClean="0">
                <a:solidFill>
                  <a:srgbClr val="3E231A"/>
                </a:solidFill>
                <a:ea typeface="Times"/>
                <a:cs typeface="Times"/>
                <a:sym typeface="Times"/>
              </a:rPr>
              <a:t>The WOMEN </a:t>
            </a:r>
            <a:r>
              <a:rPr lang="it-IT" b="1" dirty="0" smtClean="0">
                <a:solidFill>
                  <a:srgbClr val="3E231A"/>
                </a:solidFill>
                <a:ea typeface="Times"/>
                <a:cs typeface="Times"/>
                <a:sym typeface="Times"/>
              </a:rPr>
              <a:t>QUESTION</a:t>
            </a:r>
            <a:endParaRPr lang="it-IT" b="1" dirty="0">
              <a:solidFill>
                <a:srgbClr val="3E231A"/>
              </a:solidFill>
              <a:ea typeface="Times"/>
              <a:cs typeface="Times"/>
              <a:sym typeface="Times"/>
            </a:endParaRPr>
          </a:p>
        </p:txBody>
      </p:sp>
    </p:spTree>
    <p:extLst>
      <p:ext uri="{BB962C8B-B14F-4D97-AF65-F5344CB8AC3E}">
        <p14:creationId xmlns:p14="http://schemas.microsoft.com/office/powerpoint/2010/main" xmlns="" val="21254527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magine 5" descr="Immagine 5"/>
          <p:cNvPicPr>
            <a:picLocks noChangeAspect="1"/>
          </p:cNvPicPr>
          <p:nvPr/>
        </p:nvPicPr>
        <p:blipFill>
          <a:blip r:embed="rId3">
            <a:extLst/>
          </a:blip>
          <a:stretch>
            <a:fillRect/>
          </a:stretch>
        </p:blipFill>
        <p:spPr>
          <a:xfrm>
            <a:off x="3828326" y="1425587"/>
            <a:ext cx="5415336" cy="4198082"/>
          </a:xfrm>
          <a:prstGeom prst="rect">
            <a:avLst/>
          </a:prstGeom>
          <a:ln w="12700">
            <a:miter lim="400000"/>
          </a:ln>
        </p:spPr>
      </p:pic>
      <p:sp>
        <p:nvSpPr>
          <p:cNvPr id="153" name="CasellaDiTesto 1"/>
          <p:cNvSpPr/>
          <p:nvPr/>
        </p:nvSpPr>
        <p:spPr>
          <a:xfrm>
            <a:off x="27778" y="1503027"/>
            <a:ext cx="3843954" cy="3981859"/>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lgn="just">
              <a:defRPr sz="2100"/>
            </a:pPr>
            <a:r>
              <a:rPr sz="1575"/>
              <a:t>Over the last few decades, women in all countries in Europe have caught up with or even surpassed men in terms of their level of education (European Commission, 2009). However, marked vertical segregation – defined as the under- or over-representation of a clearly identifiable group of workers in occupations or sectors at the top of an ordering based on ‘desirable’ attributes such as income, prestige or job stability – persists throughout women’s academic career path.</a:t>
            </a:r>
          </a:p>
          <a:p>
            <a:pPr algn="just">
              <a:defRPr sz="2100"/>
            </a:pPr>
            <a:r>
              <a:rPr sz="1575"/>
              <a:t>The largest gap is observed at the highest level of the academic career ladder, where women represent only 21 % of grade A staff in 2013, resulting in a 58 percentage point difference with men</a:t>
            </a:r>
            <a:r>
              <a:rPr sz="1650"/>
              <a:t>. </a:t>
            </a:r>
          </a:p>
        </p:txBody>
      </p:sp>
      <p:sp>
        <p:nvSpPr>
          <p:cNvPr id="154" name="Titolo 1"/>
          <p:cNvSpPr/>
          <p:nvPr/>
        </p:nvSpPr>
        <p:spPr>
          <a:xfrm>
            <a:off x="234553" y="857251"/>
            <a:ext cx="8909448" cy="8215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r">
              <a:lnSpc>
                <a:spcPct val="90000"/>
              </a:lnSpc>
              <a:defRPr sz="3600">
                <a:solidFill>
                  <a:srgbClr val="C00000"/>
                </a:solidFill>
                <a:latin typeface="Calibri Light"/>
                <a:ea typeface="Calibri Light"/>
                <a:cs typeface="Calibri Light"/>
                <a:sym typeface="Calibri Light"/>
              </a:defRPr>
            </a:lvl1pPr>
          </a:lstStyle>
          <a:p>
            <a:r>
              <a:rPr sz="2700"/>
              <a:t>Gender differences and  scientific research</a:t>
            </a:r>
          </a:p>
        </p:txBody>
      </p:sp>
      <p:sp>
        <p:nvSpPr>
          <p:cNvPr id="5" name="Rettangolo 4"/>
          <p:cNvSpPr/>
          <p:nvPr/>
        </p:nvSpPr>
        <p:spPr>
          <a:xfrm>
            <a:off x="505414" y="1083350"/>
            <a:ext cx="2698046" cy="369332"/>
          </a:xfrm>
          <a:prstGeom prst="rect">
            <a:avLst/>
          </a:prstGeom>
        </p:spPr>
        <p:txBody>
          <a:bodyPr wrap="none">
            <a:spAutoFit/>
          </a:bodyPr>
          <a:lstStyle/>
          <a:p>
            <a:pPr marL="69863" indent="-214313" algn="just">
              <a:spcBef>
                <a:spcPts val="0"/>
              </a:spcBef>
              <a:buFont typeface="Wingdings" charset="2"/>
              <a:buChar char="Ø"/>
            </a:pPr>
            <a:r>
              <a:rPr lang="it-IT" b="1" smtClean="0">
                <a:solidFill>
                  <a:srgbClr val="3E231A"/>
                </a:solidFill>
                <a:ea typeface="Times"/>
                <a:cs typeface="Times"/>
                <a:sym typeface="Times"/>
              </a:rPr>
              <a:t>The WOMEN </a:t>
            </a:r>
            <a:r>
              <a:rPr lang="it-IT" b="1" dirty="0" smtClean="0">
                <a:solidFill>
                  <a:srgbClr val="3E231A"/>
                </a:solidFill>
                <a:ea typeface="Times"/>
                <a:cs typeface="Times"/>
                <a:sym typeface="Times"/>
              </a:rPr>
              <a:t>QUESTION</a:t>
            </a:r>
            <a:endParaRPr lang="it-IT" b="1" dirty="0">
              <a:solidFill>
                <a:srgbClr val="3E231A"/>
              </a:solidFill>
              <a:ea typeface="Times"/>
              <a:cs typeface="Times"/>
              <a:sym typeface="Times"/>
            </a:endParaRPr>
          </a:p>
        </p:txBody>
      </p:sp>
    </p:spTree>
    <p:extLst>
      <p:ext uri="{BB962C8B-B14F-4D97-AF65-F5344CB8AC3E}">
        <p14:creationId xmlns:p14="http://schemas.microsoft.com/office/powerpoint/2010/main" xmlns="" val="17595619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8545" y="932521"/>
            <a:ext cx="8456806" cy="4557452"/>
          </a:xfrm>
        </p:spPr>
        <p:txBody>
          <a:bodyPr>
            <a:normAutofit fontScale="85000" lnSpcReduction="20000"/>
          </a:bodyPr>
          <a:lstStyle/>
          <a:p>
            <a:pPr marL="0" indent="0" algn="just">
              <a:buNone/>
            </a:pPr>
            <a:endParaRPr lang="it-IT" dirty="0" smtClean="0"/>
          </a:p>
          <a:p>
            <a:pPr marL="0" indent="0" algn="just">
              <a:buNone/>
            </a:pPr>
            <a:r>
              <a:rPr lang="it-IT" b="1" dirty="0"/>
              <a:t>The GENDER QUESTION</a:t>
            </a:r>
          </a:p>
          <a:p>
            <a:pPr marL="0" indent="0" algn="just">
              <a:buNone/>
            </a:pPr>
            <a:endParaRPr lang="it-IT" dirty="0" smtClean="0"/>
          </a:p>
          <a:p>
            <a:pPr marL="0" indent="0" algn="just">
              <a:buNone/>
            </a:pPr>
            <a:r>
              <a:rPr lang="it-IT" dirty="0" smtClean="0"/>
              <a:t>I </a:t>
            </a:r>
            <a:r>
              <a:rPr lang="it-IT" dirty="0"/>
              <a:t>Gender </a:t>
            </a:r>
            <a:r>
              <a:rPr lang="it-IT" dirty="0" err="1"/>
              <a:t>Studies</a:t>
            </a:r>
            <a:r>
              <a:rPr lang="it-IT" dirty="0"/>
              <a:t> mettono in discussione </a:t>
            </a:r>
            <a:r>
              <a:rPr lang="it-IT" b="1" dirty="0"/>
              <a:t>la divisione sessuale del lavoro rispetto alla scienza, </a:t>
            </a:r>
            <a:r>
              <a:rPr lang="it-IT" dirty="0"/>
              <a:t>definiscono il genere come categoria analitica con cui gli esseri umani pensano e organizzano la vita sociale e culturale piuttosto che come conseguenza della differenza sessuale</a:t>
            </a:r>
            <a:r>
              <a:rPr lang="it-IT" dirty="0" smtClean="0"/>
              <a:t>.</a:t>
            </a:r>
          </a:p>
          <a:p>
            <a:pPr marL="0" indent="0" algn="just">
              <a:buNone/>
            </a:pPr>
            <a:r>
              <a:rPr lang="it-IT" dirty="0" smtClean="0"/>
              <a:t>Per </a:t>
            </a:r>
            <a:r>
              <a:rPr lang="it-IT" dirty="0" err="1" smtClean="0"/>
              <a:t>Harding</a:t>
            </a:r>
            <a:r>
              <a:rPr lang="it-IT" dirty="0" smtClean="0"/>
              <a:t> nessuna delle tre strategie basterà mai da sola: ha senso aiutare le singole donne ma </a:t>
            </a:r>
            <a:r>
              <a:rPr lang="it-IT" dirty="0"/>
              <a:t>serve la </a:t>
            </a:r>
            <a:r>
              <a:rPr lang="it-IT" dirty="0" smtClean="0"/>
              <a:t>ricerca femminista </a:t>
            </a:r>
            <a:r>
              <a:rPr lang="it-IT" dirty="0"/>
              <a:t>per capire che c’è un problema che è oltre il genere individuale e che si chiama “divisione sessuale del lavoro”. E qui HARDING scrive: “fino a quando il lavoro di cura e il lavoro manuale non saranno percepiti come attività desiderabili da tutti gli uomini, il lavoro intellettuale la scienza della vita pubblica non saranno percepiti come attività desiderabili delle donne</a:t>
            </a:r>
            <a:r>
              <a:rPr lang="it-IT" dirty="0" smtClean="0"/>
              <a:t>”. Tuttavia anche la seconda ha i suoi difetti: sostituisce un universale sessuato con un altro, è efficace solo sul breve periodo. Affinché l’ingresso e la permanenza delle donne nella scienza non si riduca a fenomeno quantitativo occorre passare alla scienza per le soggettività in relazione. </a:t>
            </a:r>
            <a:r>
              <a:rPr lang="it-IT" b="1" dirty="0" smtClean="0"/>
              <a:t>Che occorra pensare il genere in modo non binario? </a:t>
            </a:r>
            <a:endParaRPr lang="it-IT" b="1" dirty="0"/>
          </a:p>
          <a:p>
            <a:pPr marL="0" indent="0">
              <a:buNone/>
            </a:pPr>
            <a:endParaRPr lang="it-IT" dirty="0"/>
          </a:p>
        </p:txBody>
      </p:sp>
    </p:spTree>
    <p:extLst>
      <p:ext uri="{BB962C8B-B14F-4D97-AF65-F5344CB8AC3E}">
        <p14:creationId xmlns:p14="http://schemas.microsoft.com/office/powerpoint/2010/main" xmlns="" val="5607186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1327425"/>
            <a:ext cx="8357787" cy="5304111"/>
          </a:xfrm>
        </p:spPr>
        <p:txBody>
          <a:bodyPr>
            <a:normAutofit fontScale="85000" lnSpcReduction="20000"/>
          </a:bodyPr>
          <a:lstStyle/>
          <a:p>
            <a:pPr marL="0" indent="0" algn="just">
              <a:buNone/>
            </a:pPr>
            <a:r>
              <a:rPr lang="it-IT" sz="2325" dirty="0"/>
              <a:t>Sandra </a:t>
            </a:r>
            <a:r>
              <a:rPr lang="it-IT" sz="2325" dirty="0" err="1"/>
              <a:t>Harding</a:t>
            </a:r>
            <a:r>
              <a:rPr lang="it-IT" sz="2325" dirty="0"/>
              <a:t> distingue tra tre possibili approcci alla scienza, che corrispondono alle strategie politiche appena descritte:</a:t>
            </a:r>
          </a:p>
          <a:p>
            <a:pPr algn="just">
              <a:buFont typeface="Wingdings" charset="2"/>
              <a:buChar char="Ø"/>
            </a:pPr>
            <a:r>
              <a:rPr lang="it-IT" dirty="0"/>
              <a:t>1 </a:t>
            </a:r>
            <a:r>
              <a:rPr lang="it-IT" b="1" dirty="0"/>
              <a:t>Empirismo femminista</a:t>
            </a:r>
            <a:r>
              <a:rPr lang="it-IT" dirty="0"/>
              <a:t>: in questa prospettiva sessismo e </a:t>
            </a:r>
            <a:r>
              <a:rPr lang="it-IT" dirty="0" err="1"/>
              <a:t>androcentrismo</a:t>
            </a:r>
            <a:r>
              <a:rPr lang="it-IT" dirty="0"/>
              <a:t> sono intesi come pregiudizi sociali </a:t>
            </a:r>
            <a:r>
              <a:rPr lang="it-IT" dirty="0" smtClean="0"/>
              <a:t>correggibili </a:t>
            </a:r>
            <a:r>
              <a:rPr lang="it-IT" dirty="0"/>
              <a:t>tramite una maggiore aderenza alle norme metodologiche esistenti </a:t>
            </a:r>
            <a:r>
              <a:rPr lang="it-IT" dirty="0" smtClean="0"/>
              <a:t>e proprie </a:t>
            </a:r>
            <a:r>
              <a:rPr lang="it-IT" dirty="0"/>
              <a:t>dell’analisi scientifica. L’Empirismo si limita a dire che se ci fossero più </a:t>
            </a:r>
            <a:r>
              <a:rPr lang="it-IT" dirty="0" smtClean="0"/>
              <a:t>donne a </a:t>
            </a:r>
            <a:r>
              <a:rPr lang="it-IT" dirty="0"/>
              <a:t>fare scienza ci sarebbero meno discriminazioni.</a:t>
            </a:r>
          </a:p>
          <a:p>
            <a:pPr algn="just">
              <a:buFont typeface="Wingdings" charset="2"/>
              <a:buChar char="Ø"/>
            </a:pPr>
            <a:r>
              <a:rPr lang="it-IT" dirty="0"/>
              <a:t>2 </a:t>
            </a:r>
            <a:r>
              <a:rPr lang="it-IT" b="1" i="1" dirty="0"/>
              <a:t>The </a:t>
            </a:r>
            <a:r>
              <a:rPr lang="it-IT" b="1" i="1" dirty="0" err="1"/>
              <a:t>feminist</a:t>
            </a:r>
            <a:r>
              <a:rPr lang="it-IT" b="1" i="1" dirty="0"/>
              <a:t> </a:t>
            </a:r>
            <a:r>
              <a:rPr lang="it-IT" b="1" i="1" dirty="0" err="1"/>
              <a:t>standpoint</a:t>
            </a:r>
            <a:r>
              <a:rPr lang="it-IT" b="1" dirty="0"/>
              <a:t>: </a:t>
            </a:r>
            <a:r>
              <a:rPr lang="it-IT" dirty="0"/>
              <a:t>l</a:t>
            </a:r>
            <a:r>
              <a:rPr lang="it-IT" dirty="0" smtClean="0"/>
              <a:t>a </a:t>
            </a:r>
            <a:r>
              <a:rPr lang="it-IT" dirty="0"/>
              <a:t>posizione di dominio in cui trovano gli uomini si traduce in una prospettiva parziale e perversa nella scienza. La posizione di soggezione in cui si trovano le donne si traduce in una prospettiva scientifica più inclusiva e meno perversa. </a:t>
            </a:r>
            <a:r>
              <a:rPr lang="it-IT" dirty="0" smtClean="0"/>
              <a:t>La </a:t>
            </a:r>
            <a:r>
              <a:rPr lang="it-IT" i="1" dirty="0" err="1" smtClean="0"/>
              <a:t>standpoint</a:t>
            </a:r>
            <a:r>
              <a:rPr lang="it-IT" i="1" dirty="0" smtClean="0"/>
              <a:t> </a:t>
            </a:r>
            <a:r>
              <a:rPr lang="it-IT" i="1" dirty="0" err="1" smtClean="0"/>
              <a:t>theory</a:t>
            </a:r>
            <a:r>
              <a:rPr lang="it-IT" i="1" dirty="0" smtClean="0"/>
              <a:t> </a:t>
            </a:r>
            <a:r>
              <a:rPr lang="it-IT" dirty="0" smtClean="0"/>
              <a:t>indica </a:t>
            </a:r>
            <a:r>
              <a:rPr lang="it-IT" dirty="0"/>
              <a:t>la possibilità di fondare moralmente e al contempo scientificamente la propria ricerca per interpretare e spiegare la vita naturale e sociale. </a:t>
            </a:r>
            <a:endParaRPr lang="it-IT" dirty="0" smtClean="0"/>
          </a:p>
          <a:p>
            <a:pPr algn="just">
              <a:buFont typeface="Wingdings" charset="2"/>
              <a:buChar char="Ø"/>
            </a:pPr>
            <a:r>
              <a:rPr lang="it-IT" dirty="0" smtClean="0"/>
              <a:t>3 </a:t>
            </a:r>
            <a:r>
              <a:rPr lang="it-IT" b="1" dirty="0"/>
              <a:t>femminismo postmodernista</a:t>
            </a:r>
            <a:r>
              <a:rPr lang="it-IT" dirty="0"/>
              <a:t>: critica i primi due approcci e si riferisce al </a:t>
            </a:r>
            <a:r>
              <a:rPr lang="it-IT" dirty="0" err="1" smtClean="0"/>
              <a:t>poststrutturalismo</a:t>
            </a:r>
            <a:r>
              <a:rPr lang="it-IT" dirty="0" smtClean="0"/>
              <a:t> </a:t>
            </a:r>
            <a:r>
              <a:rPr lang="it-IT" dirty="0"/>
              <a:t>francese, </a:t>
            </a:r>
            <a:r>
              <a:rPr lang="it-IT" dirty="0" smtClean="0"/>
              <a:t>mostrandosi </a:t>
            </a:r>
            <a:r>
              <a:rPr lang="it-IT" dirty="0"/>
              <a:t>scettico nei confronti dell’universale e dei poteri della ragione. È </a:t>
            </a:r>
            <a:r>
              <a:rPr lang="it-IT" dirty="0" smtClean="0"/>
              <a:t>soprattutto </a:t>
            </a:r>
            <a:r>
              <a:rPr lang="it-IT" dirty="0"/>
              <a:t>questo approccio a sollevare la domanda: </a:t>
            </a:r>
            <a:r>
              <a:rPr lang="it-IT" i="1" dirty="0"/>
              <a:t>perché è un tabù affermare che la </a:t>
            </a:r>
            <a:r>
              <a:rPr lang="it-IT" i="1" dirty="0" smtClean="0"/>
              <a:t>scienza e i generi sono </a:t>
            </a:r>
            <a:r>
              <a:rPr lang="it-IT" i="1" dirty="0"/>
              <a:t>un’attività sociale, un insieme di pratiche storicamente </a:t>
            </a:r>
            <a:r>
              <a:rPr lang="it-IT" i="1" dirty="0" smtClean="0"/>
              <a:t>variabili?</a:t>
            </a:r>
            <a:r>
              <a:rPr lang="it-IT" dirty="0" smtClean="0"/>
              <a:t> Ma </a:t>
            </a:r>
            <a:r>
              <a:rPr lang="it-IT" dirty="0"/>
              <a:t>la domanda fondamentale portata all’attenzione da questo approccio </a:t>
            </a:r>
            <a:r>
              <a:rPr lang="it-IT" dirty="0" smtClean="0"/>
              <a:t>è quella </a:t>
            </a:r>
            <a:r>
              <a:rPr lang="it-IT" dirty="0"/>
              <a:t>sul soggetto: </a:t>
            </a:r>
            <a:r>
              <a:rPr lang="it-IT" i="1" dirty="0"/>
              <a:t>chi fa la scienza? In quale contesto? Non solo di che </a:t>
            </a:r>
            <a:r>
              <a:rPr lang="it-IT" i="1" dirty="0" smtClean="0"/>
              <a:t>sesso/genere </a:t>
            </a:r>
            <a:r>
              <a:rPr lang="it-IT" i="1" dirty="0"/>
              <a:t>è ma anche di che </a:t>
            </a:r>
            <a:r>
              <a:rPr lang="it-IT" i="1" dirty="0" smtClean="0"/>
              <a:t>razza, </a:t>
            </a:r>
            <a:r>
              <a:rPr lang="it-IT" i="1" dirty="0"/>
              <a:t>di che classe? </a:t>
            </a:r>
          </a:p>
        </p:txBody>
      </p:sp>
      <p:sp>
        <p:nvSpPr>
          <p:cNvPr id="2" name="CasellaDiTesto 1"/>
          <p:cNvSpPr txBox="1"/>
          <p:nvPr/>
        </p:nvSpPr>
        <p:spPr>
          <a:xfrm>
            <a:off x="1392964" y="358924"/>
            <a:ext cx="6565900" cy="584775"/>
          </a:xfrm>
          <a:prstGeom prst="rect">
            <a:avLst/>
          </a:prstGeom>
          <a:noFill/>
        </p:spPr>
        <p:txBody>
          <a:bodyPr wrap="none" rtlCol="0">
            <a:spAutoFit/>
          </a:bodyPr>
          <a:lstStyle/>
          <a:p>
            <a:r>
              <a:rPr lang="it-IT" sz="3200" dirty="0" smtClean="0">
                <a:solidFill>
                  <a:srgbClr val="C00000"/>
                </a:solidFill>
              </a:rPr>
              <a:t>Epistemologie femministe per </a:t>
            </a:r>
            <a:r>
              <a:rPr lang="it-IT" sz="3200" dirty="0" err="1" smtClean="0">
                <a:solidFill>
                  <a:srgbClr val="C00000"/>
                </a:solidFill>
              </a:rPr>
              <a:t>Harding</a:t>
            </a:r>
            <a:endParaRPr lang="it-IT" sz="3200" dirty="0">
              <a:solidFill>
                <a:srgbClr val="C00000"/>
              </a:solidFill>
            </a:endParaRPr>
          </a:p>
        </p:txBody>
      </p:sp>
    </p:spTree>
    <p:extLst>
      <p:ext uri="{BB962C8B-B14F-4D97-AF65-F5344CB8AC3E}">
        <p14:creationId xmlns:p14="http://schemas.microsoft.com/office/powerpoint/2010/main" xmlns="" val="202053284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za">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Adiacenza.thmx</Template>
  <TotalTime>2914</TotalTime>
  <Words>1011</Words>
  <Application>Microsoft Macintosh PowerPoint</Application>
  <PresentationFormat>Presentazione su schermo (4:3)</PresentationFormat>
  <Paragraphs>41</Paragraphs>
  <Slides>7</Slides>
  <Notes>4</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Adiacenza</vt:lpstr>
      <vt:lpstr>Genere e Immaginari socio-tecnologici  </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ANTI/CORPI: IL CORPO BIOLOGICO COME INVENZIONE POLITICA  Anti/Body:biological body as political invention</dc:title>
  <dc:creator>Angela</dc:creator>
  <cp:lastModifiedBy>Vittoria</cp:lastModifiedBy>
  <cp:revision>282</cp:revision>
  <dcterms:created xsi:type="dcterms:W3CDTF">2014-10-17T20:41:13Z</dcterms:created>
  <dcterms:modified xsi:type="dcterms:W3CDTF">2019-11-12T16:30:01Z</dcterms:modified>
</cp:coreProperties>
</file>